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.xml" ContentType="application/vnd.openxmlformats-officedocument.presentationml.notesSlide+xml"/>
  <Override PartName="/ppt/media/audio2.wav" ContentType="audio/x-wav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6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7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8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9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0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1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media/audio6.wav" ContentType="audio/x-wav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12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13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notesSlides/notesSlide14.xml" ContentType="application/vnd.openxmlformats-officedocument.presentationml.notesSlide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15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16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7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notesSlides/notesSlide18.xml" ContentType="application/vnd.openxmlformats-officedocument.presentationml.notesSlide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19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20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80"/>
  </p:notesMasterIdLst>
  <p:sldIdLst>
    <p:sldId id="256" r:id="rId2"/>
    <p:sldId id="312" r:id="rId3"/>
    <p:sldId id="313" r:id="rId4"/>
    <p:sldId id="258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1" r:id="rId19"/>
    <p:sldId id="340" r:id="rId20"/>
    <p:sldId id="351" r:id="rId21"/>
    <p:sldId id="315" r:id="rId22"/>
    <p:sldId id="259" r:id="rId23"/>
    <p:sldId id="270" r:id="rId24"/>
    <p:sldId id="296" r:id="rId25"/>
    <p:sldId id="318" r:id="rId26"/>
    <p:sldId id="262" r:id="rId27"/>
    <p:sldId id="264" r:id="rId28"/>
    <p:sldId id="271" r:id="rId29"/>
    <p:sldId id="265" r:id="rId30"/>
    <p:sldId id="266" r:id="rId31"/>
    <p:sldId id="267" r:id="rId32"/>
    <p:sldId id="268" r:id="rId33"/>
    <p:sldId id="314" r:id="rId34"/>
    <p:sldId id="272" r:id="rId35"/>
    <p:sldId id="274" r:id="rId36"/>
    <p:sldId id="275" r:id="rId37"/>
    <p:sldId id="325" r:id="rId38"/>
    <p:sldId id="276" r:id="rId39"/>
    <p:sldId id="277" r:id="rId40"/>
    <p:sldId id="279" r:id="rId41"/>
    <p:sldId id="278" r:id="rId42"/>
    <p:sldId id="280" r:id="rId43"/>
    <p:sldId id="281" r:id="rId44"/>
    <p:sldId id="319" r:id="rId45"/>
    <p:sldId id="316" r:id="rId46"/>
    <p:sldId id="284" r:id="rId47"/>
    <p:sldId id="285" r:id="rId48"/>
    <p:sldId id="286" r:id="rId49"/>
    <p:sldId id="282" r:id="rId50"/>
    <p:sldId id="287" r:id="rId51"/>
    <p:sldId id="290" r:id="rId52"/>
    <p:sldId id="288" r:id="rId53"/>
    <p:sldId id="291" r:id="rId54"/>
    <p:sldId id="289" r:id="rId55"/>
    <p:sldId id="292" r:id="rId56"/>
    <p:sldId id="293" r:id="rId57"/>
    <p:sldId id="317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9" r:id="rId70"/>
    <p:sldId id="310" r:id="rId71"/>
    <p:sldId id="323" r:id="rId72"/>
    <p:sldId id="324" r:id="rId73"/>
    <p:sldId id="322" r:id="rId74"/>
    <p:sldId id="308" r:id="rId75"/>
    <p:sldId id="320" r:id="rId76"/>
    <p:sldId id="321" r:id="rId77"/>
    <p:sldId id="343" r:id="rId78"/>
    <p:sldId id="344" r:id="rId79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m" id="{619AAEE2-7973-4BC5-B66A-A8A4268A1FB1}">
          <p14:sldIdLst>
            <p14:sldId id="256"/>
            <p14:sldId id="312"/>
            <p14:sldId id="313"/>
          </p14:sldIdLst>
        </p14:section>
        <p14:section name="INNLEDNING" id="{22E16F6C-BAE9-456D-98D9-A0C5EB02643C}">
          <p14:sldIdLst>
            <p14:sldId id="258"/>
          </p14:sldIdLst>
        </p14:section>
        <p14:section name="Boolsk Algebra" id="{64C4B240-66C2-4C88-B51C-AADEDE92605A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0"/>
            <p14:sldId id="351"/>
          </p14:sldIdLst>
        </p14:section>
        <p14:section name="vN modell og virkelighet" id="{60A4B4A8-B89C-40B2-8F68-18BF9C25BCC0}">
          <p14:sldIdLst>
            <p14:sldId id="315"/>
            <p14:sldId id="259"/>
            <p14:sldId id="270"/>
            <p14:sldId id="296"/>
            <p14:sldId id="318"/>
          </p14:sldIdLst>
        </p14:section>
        <p14:section name="CPU" id="{9231CC0E-E65D-4F8D-9695-5DD8699A2E2B}">
          <p14:sldIdLst>
            <p14:sldId id="262"/>
            <p14:sldId id="264"/>
            <p14:sldId id="271"/>
            <p14:sldId id="265"/>
            <p14:sldId id="266"/>
            <p14:sldId id="267"/>
            <p14:sldId id="268"/>
            <p14:sldId id="314"/>
            <p14:sldId id="272"/>
          </p14:sldIdLst>
        </p14:section>
        <p14:section name="Ex: Enkel computer" id="{B79776FA-58FF-4A64-A2DC-A8A12A9EE1A4}">
          <p14:sldIdLst>
            <p14:sldId id="274"/>
            <p14:sldId id="275"/>
            <p14:sldId id="325"/>
            <p14:sldId id="276"/>
            <p14:sldId id="277"/>
            <p14:sldId id="279"/>
            <p14:sldId id="278"/>
            <p14:sldId id="280"/>
            <p14:sldId id="281"/>
            <p14:sldId id="319"/>
          </p14:sldIdLst>
        </p14:section>
        <p14:section name="Begreper og teknikker" id="{555B060D-24A2-44C8-98D2-35285D67DB47}">
          <p14:sldIdLst>
            <p14:sldId id="316"/>
            <p14:sldId id="284"/>
            <p14:sldId id="285"/>
            <p14:sldId id="286"/>
            <p14:sldId id="282"/>
            <p14:sldId id="287"/>
            <p14:sldId id="290"/>
            <p14:sldId id="288"/>
            <p14:sldId id="291"/>
            <p14:sldId id="289"/>
            <p14:sldId id="292"/>
            <p14:sldId id="293"/>
            <p14:sldId id="317"/>
          </p14:sldIdLst>
        </p14:section>
        <p14:section name="Ekskursjon: Java og x386" id="{E4538479-7E10-4234-8FBE-E1C89106C0B1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x86" id="{08A3B09F-DA9E-42E4-BF02-DBD23CC8B7D8}">
          <p14:sldIdLst>
            <p14:sldId id="306"/>
            <p14:sldId id="307"/>
            <p14:sldId id="309"/>
            <p14:sldId id="310"/>
            <p14:sldId id="323"/>
            <p14:sldId id="324"/>
          </p14:sldIdLst>
        </p14:section>
        <p14:section name="Konklusjon" id="{BAC953CD-7A08-4A92-A3B3-DCE155EB57FC}">
          <p14:sldIdLst>
            <p14:sldId id="322"/>
            <p14:sldId id="308"/>
            <p14:sldId id="320"/>
            <p14:sldId id="321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52" d="100"/>
          <a:sy n="52" d="100"/>
        </p:scale>
        <p:origin x="60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903B-C72E-4B77-9870-68155731F2E6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71903-0C16-4BE5-962C-9FB76323EF0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715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1903-0C16-4BE5-962C-9FB76323EF0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690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094C1-E5BB-4421-B93A-28920F80FCAA}" type="slidenum">
              <a:rPr lang="en-US"/>
              <a:pPr/>
              <a:t>13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214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4B5C42-6FCE-4AD6-9B64-DE138FF87030}" type="slidenum">
              <a:rPr lang="en-US"/>
              <a:pPr/>
              <a:t>14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751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13ED9E-FBE7-4187-B71A-4E3C66F43F7B}" type="slidenum">
              <a:rPr lang="en-US"/>
              <a:pPr/>
              <a:t>59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63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2402EE-4716-42CC-BC97-71FA2CEFFDDA}" type="slidenum">
              <a:rPr lang="en-US"/>
              <a:pPr/>
              <a:t>60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3582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DBC02-ECB7-4049-B07C-6BD18E4C109F}" type="slidenum">
              <a:rPr lang="en-US"/>
              <a:pPr/>
              <a:t>61</a:t>
            </a:fld>
            <a:endParaRPr 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029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08449-516A-44A0-B7A3-D8F228E56E5E}" type="slidenum">
              <a:rPr lang="en-US"/>
              <a:pPr/>
              <a:t>62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6801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3B3009-709E-470E-ADB3-3177CD8A5849}" type="slidenum">
              <a:rPr lang="en-US"/>
              <a:pPr/>
              <a:t>63</a:t>
            </a:fld>
            <a:endParaRPr 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735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E732A-EE76-448A-862E-F71C42017E15}" type="slidenum">
              <a:rPr lang="en-US"/>
              <a:pPr/>
              <a:t>64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659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DF988-42BA-4782-8BF6-0B26AAEBA8C1}" type="slidenum">
              <a:rPr lang="en-US"/>
              <a:pPr/>
              <a:t>65</a:t>
            </a:fld>
            <a:endParaRPr 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756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BD70EE-6B68-45BD-8A13-69193117DA13}" type="slidenum">
              <a:rPr lang="nb-NO"/>
              <a:pPr/>
              <a:t>67</a:t>
            </a:fld>
            <a:endParaRPr lang="nb-NO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77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1903-0C16-4BE5-962C-9FB76323EF0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2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175FF4-AD8F-4F91-9BCA-149CFFF6A3F7}" type="slidenum">
              <a:rPr lang="nb-NO"/>
              <a:pPr/>
              <a:t>68</a:t>
            </a:fld>
            <a:endParaRPr lang="nb-NO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6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EE3E68-D102-4397-BF6B-C1FFE7BBAC04}" type="slidenum">
              <a:rPr lang="en-US"/>
              <a:pPr/>
              <a:t>6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409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E3003-812F-4CAA-962C-0A499474C486}" type="slidenum">
              <a:rPr lang="en-US"/>
              <a:pPr/>
              <a:t>7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228E25-3F75-47FB-96F2-C365A1030962}" type="slidenum">
              <a:rPr lang="en-US"/>
              <a:pPr/>
              <a:t>8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141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E3E21-7930-4249-9E20-343CB7454EB8}" type="slidenum">
              <a:rPr lang="en-US"/>
              <a:pPr/>
              <a:t>9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6692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35B33-32AC-4AF9-85BB-6CBAA42FC7B3}" type="slidenum">
              <a:rPr lang="en-US"/>
              <a:pPr/>
              <a:t>10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755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DAB8E-0E22-49BC-A464-7B5F9CC3EB06}" type="slidenum">
              <a:rPr lang="en-US"/>
              <a:pPr/>
              <a:t>11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050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F5EAB-03CF-4CFF-8760-E7DC997DF8D7}" type="slidenum">
              <a:rPr lang="en-US"/>
              <a:pPr/>
              <a:t>12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457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nb-NO"/>
              <a:t>12.09.2013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r>
              <a:rPr lang="nn-NO" dirty="0"/>
              <a:t>TK1100 - Bjørn Olav Listog - blistog@nith.no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sz="1800"/>
            </a:lvl1pPr>
          </a:lstStyle>
          <a:p>
            <a:fld id="{D9B3817E-E87E-4A17-B9C9-ADF0A9BFFA18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125785"/>
            <a:ext cx="8229600" cy="63408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124744"/>
            <a:ext cx="4040188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124744"/>
            <a:ext cx="4041775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980728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980728"/>
            <a:ext cx="5111750" cy="51454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1052735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12.09.2013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n-NO"/>
              <a:t>TK1100 - Bjørn Olav Listog - blistog@nith.no</a:t>
            </a: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B3817E-E87E-4A17-B9C9-ADF0A9BFFA18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11560" y="140805"/>
            <a:ext cx="79208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57200" y="1124743"/>
            <a:ext cx="8229600" cy="530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239424" y="6476999"/>
            <a:ext cx="47248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fld id="{D9B3817E-E87E-4A17-B9C9-ADF0A9BFFA18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Straight Connector 7"/>
          <p:cNvCxnSpPr/>
          <p:nvPr>
            <p:custDataLst>
              <p:tags r:id="rId18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84" y="0"/>
            <a:ext cx="760852" cy="8848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audio" Target="../media/audio1.wav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3.png"/><Relationship Id="rId5" Type="http://schemas.openxmlformats.org/officeDocument/2006/relationships/tags" Target="../tags/tag151.xml"/><Relationship Id="rId10" Type="http://schemas.openxmlformats.org/officeDocument/2006/relationships/image" Target="../media/image12.gif"/><Relationship Id="rId4" Type="http://schemas.openxmlformats.org/officeDocument/2006/relationships/tags" Target="../tags/tag150.xml"/><Relationship Id="rId9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3" Type="http://schemas.openxmlformats.org/officeDocument/2006/relationships/tags" Target="../tags/tag155.xml"/><Relationship Id="rId21" Type="http://schemas.openxmlformats.org/officeDocument/2006/relationships/image" Target="../media/image14.png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10" Type="http://schemas.openxmlformats.org/officeDocument/2006/relationships/tags" Target="../tags/tag162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8.gif"/><Relationship Id="rId5" Type="http://schemas.openxmlformats.org/officeDocument/2006/relationships/tags" Target="../tags/tag175.xml"/><Relationship Id="rId10" Type="http://schemas.openxmlformats.org/officeDocument/2006/relationships/image" Target="../media/image17.gif"/><Relationship Id="rId4" Type="http://schemas.openxmlformats.org/officeDocument/2006/relationships/tags" Target="../tags/tag174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179.xml"/><Relationship Id="rId21" Type="http://schemas.openxmlformats.org/officeDocument/2006/relationships/image" Target="../media/image20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image" Target="../media/image19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10" Type="http://schemas.openxmlformats.org/officeDocument/2006/relationships/tags" Target="../tags/tag186.xml"/><Relationship Id="rId19" Type="http://schemas.openxmlformats.org/officeDocument/2006/relationships/notesSlide" Target="../notesSlides/notesSlide10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tags" Target="../tags/tag196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26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25.png"/><Relationship Id="rId5" Type="http://schemas.openxmlformats.org/officeDocument/2006/relationships/tags" Target="../tags/tag20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08.xml"/><Relationship Id="rId9" Type="http://schemas.openxmlformats.org/officeDocument/2006/relationships/tags" Target="../tags/tag2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2" Type="http://schemas.openxmlformats.org/officeDocument/2006/relationships/tags" Target="../tags/tag215.xml"/><Relationship Id="rId16" Type="http://schemas.openxmlformats.org/officeDocument/2006/relationships/image" Target="../media/image28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5" Type="http://schemas.openxmlformats.org/officeDocument/2006/relationships/image" Target="../media/image27.png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tags" Target="../tags/tag235.xml"/><Relationship Id="rId7" Type="http://schemas.openxmlformats.org/officeDocument/2006/relationships/image" Target="../media/image31.jp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image" Target="../media/image34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7" Type="http://schemas.openxmlformats.org/officeDocument/2006/relationships/image" Target="../media/image35.jpe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hyperlink" Target="http://www.pcauthority.com.au/Feature/135504,nehalem-and-core-i7--how-fast-can-they-go.aspx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tags" Target="../tags/tag26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9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38.png"/><Relationship Id="rId5" Type="http://schemas.openxmlformats.org/officeDocument/2006/relationships/tags" Target="../tags/tag269.xml"/><Relationship Id="rId10" Type="http://schemas.openxmlformats.org/officeDocument/2006/relationships/image" Target="../media/image37.png"/><Relationship Id="rId4" Type="http://schemas.openxmlformats.org/officeDocument/2006/relationships/tags" Target="../tags/tag268.xml"/><Relationship Id="rId9" Type="http://schemas.openxmlformats.org/officeDocument/2006/relationships/hyperlink" Target="http://top500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tags" Target="../tags/tag273.xml"/><Relationship Id="rId7" Type="http://schemas.openxmlformats.org/officeDocument/2006/relationships/image" Target="../media/image40.png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75.xml"/><Relationship Id="rId4" Type="http://schemas.openxmlformats.org/officeDocument/2006/relationships/tags" Target="../tags/tag27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78.xml"/><Relationship Id="rId7" Type="http://schemas.openxmlformats.org/officeDocument/2006/relationships/image" Target="../media/image43.jpeg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image" Target="../media/image42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7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9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7" Type="http://schemas.openxmlformats.org/officeDocument/2006/relationships/image" Target="../media/image47.png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07.xml"/><Relationship Id="rId4" Type="http://schemas.openxmlformats.org/officeDocument/2006/relationships/tags" Target="../tags/tag30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7" Type="http://schemas.openxmlformats.org/officeDocument/2006/relationships/image" Target="../media/image48.png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.be/igthwn_qGVI" TargetMode="External"/><Relationship Id="rId3" Type="http://schemas.openxmlformats.org/officeDocument/2006/relationships/tags" Target="../tags/tag31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2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6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image" Target="../media/image52.png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audio" Target="../media/audio3.wav"/><Relationship Id="rId2" Type="http://schemas.openxmlformats.org/officeDocument/2006/relationships/tags" Target="../tags/tag339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1.vml"/><Relationship Id="rId6" Type="http://schemas.openxmlformats.org/officeDocument/2006/relationships/tags" Target="../tags/tag343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42.xml"/><Relationship Id="rId15" Type="http://schemas.openxmlformats.org/officeDocument/2006/relationships/oleObject" Target="../embeddings/oleObject1.bin"/><Relationship Id="rId10" Type="http://schemas.openxmlformats.org/officeDocument/2006/relationships/tags" Target="../tags/tag347.xml"/><Relationship Id="rId4" Type="http://schemas.openxmlformats.org/officeDocument/2006/relationships/tags" Target="../tags/tag341.xml"/><Relationship Id="rId9" Type="http://schemas.openxmlformats.org/officeDocument/2006/relationships/tags" Target="../tags/tag346.xml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5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9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audio" Target="../media/audio5.wav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audio" Target="../media/audio4.wav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5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tags" Target="../tags/tag36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9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tags" Target="../tags/tag8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7" Type="http://schemas.openxmlformats.org/officeDocument/2006/relationships/image" Target="../media/image58.gif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7" Type="http://schemas.openxmlformats.org/officeDocument/2006/relationships/image" Target="../media/image59.png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7" Type="http://schemas.openxmlformats.org/officeDocument/2006/relationships/image" Target="../media/image61.jpeg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91.xml"/><Relationship Id="rId4" Type="http://schemas.openxmlformats.org/officeDocument/2006/relationships/tags" Target="../tags/tag39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9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13" Type="http://schemas.openxmlformats.org/officeDocument/2006/relationships/tags" Target="../tags/tag408.xml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12" Type="http://schemas.openxmlformats.org/officeDocument/2006/relationships/tags" Target="../tags/tag407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11" Type="http://schemas.openxmlformats.org/officeDocument/2006/relationships/tags" Target="../tags/tag406.xml"/><Relationship Id="rId5" Type="http://schemas.openxmlformats.org/officeDocument/2006/relationships/tags" Target="../tags/tag400.xml"/><Relationship Id="rId10" Type="http://schemas.openxmlformats.org/officeDocument/2006/relationships/tags" Target="../tags/tag405.xml"/><Relationship Id="rId4" Type="http://schemas.openxmlformats.org/officeDocument/2006/relationships/tags" Target="../tags/tag399.xml"/><Relationship Id="rId9" Type="http://schemas.openxmlformats.org/officeDocument/2006/relationships/tags" Target="../tags/tag404.xml"/><Relationship Id="rId14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7" Type="http://schemas.openxmlformats.org/officeDocument/2006/relationships/image" Target="../media/image63.png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17.xml"/><Relationship Id="rId4" Type="http://schemas.openxmlformats.org/officeDocument/2006/relationships/tags" Target="../tags/tag4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audio" Target="../media/audio6.wav"/><Relationship Id="rId5" Type="http://schemas.openxmlformats.org/officeDocument/2006/relationships/slide" Target="slide70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image" Target="../media/image64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6" Type="http://schemas.openxmlformats.org/officeDocument/2006/relationships/image" Target="../media/image3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432.xml"/><Relationship Id="rId13" Type="http://schemas.openxmlformats.org/officeDocument/2006/relationships/image" Target="../media/image67.png"/><Relationship Id="rId3" Type="http://schemas.openxmlformats.org/officeDocument/2006/relationships/tags" Target="../tags/tag427.xml"/><Relationship Id="rId7" Type="http://schemas.openxmlformats.org/officeDocument/2006/relationships/tags" Target="../tags/tag431.xml"/><Relationship Id="rId12" Type="http://schemas.openxmlformats.org/officeDocument/2006/relationships/image" Target="../media/image66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image" Target="../media/image65.png"/><Relationship Id="rId5" Type="http://schemas.openxmlformats.org/officeDocument/2006/relationships/tags" Target="../tags/tag429.xml"/><Relationship Id="rId15" Type="http://schemas.openxmlformats.org/officeDocument/2006/relationships/image" Target="../media/image69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2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7" Type="http://schemas.openxmlformats.org/officeDocument/2006/relationships/image" Target="../media/image70.pn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439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9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7" Type="http://schemas.openxmlformats.org/officeDocument/2006/relationships/image" Target="../media/image73.png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448.xml"/><Relationship Id="rId7" Type="http://schemas.openxmlformats.org/officeDocument/2006/relationships/image" Target="../media/image74.png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452.xml"/><Relationship Id="rId7" Type="http://schemas.openxmlformats.org/officeDocument/2006/relationships/image" Target="../media/image75.pn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7" Type="http://schemas.openxmlformats.org/officeDocument/2006/relationships/image" Target="../media/image76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image" Target="../media/image77.png"/><Relationship Id="rId3" Type="http://schemas.openxmlformats.org/officeDocument/2006/relationships/tags" Target="../tags/tag464.xml"/><Relationship Id="rId7" Type="http://schemas.openxmlformats.org/officeDocument/2006/relationships/tags" Target="../tags/tag468.xml"/><Relationship Id="rId12" Type="http://schemas.openxmlformats.org/officeDocument/2006/relationships/notesSlide" Target="../notesSlides/notesSlide20.xml"/><Relationship Id="rId17" Type="http://schemas.openxmlformats.org/officeDocument/2006/relationships/image" Target="../media/image81.png"/><Relationship Id="rId2" Type="http://schemas.openxmlformats.org/officeDocument/2006/relationships/tags" Target="../tags/tag463.xml"/><Relationship Id="rId16" Type="http://schemas.openxmlformats.org/officeDocument/2006/relationships/image" Target="../media/image80.png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466.xml"/><Relationship Id="rId15" Type="http://schemas.openxmlformats.org/officeDocument/2006/relationships/image" Target="../media/image79.png"/><Relationship Id="rId10" Type="http://schemas.openxmlformats.org/officeDocument/2006/relationships/tags" Target="../tags/tag471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07.xml"/><Relationship Id="rId7" Type="http://schemas.openxmlformats.org/officeDocument/2006/relationships/audio" Target="../media/audio2.wav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image" Target="../media/image83.gif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0.xml"/><Relationship Id="rId4" Type="http://schemas.openxmlformats.org/officeDocument/2006/relationships/tags" Target="../tags/tag47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5.xml"/><Relationship Id="rId4" Type="http://schemas.openxmlformats.org/officeDocument/2006/relationships/tags" Target="../tags/tag48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image" Target="../media/image5.png"/><Relationship Id="rId2" Type="http://schemas.openxmlformats.org/officeDocument/2006/relationships/tags" Target="../tags/tag110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26" Type="http://schemas.openxmlformats.org/officeDocument/2006/relationships/notesSlide" Target="../notesSlides/notesSlide6.xml"/><Relationship Id="rId3" Type="http://schemas.openxmlformats.org/officeDocument/2006/relationships/tags" Target="../tags/tag125.xml"/><Relationship Id="rId21" Type="http://schemas.openxmlformats.org/officeDocument/2006/relationships/tags" Target="../tags/tag143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0" Type="http://schemas.openxmlformats.org/officeDocument/2006/relationships/tags" Target="../tags/tag142.xml"/><Relationship Id="rId29" Type="http://schemas.openxmlformats.org/officeDocument/2006/relationships/image" Target="../media/image8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24" Type="http://schemas.openxmlformats.org/officeDocument/2006/relationships/tags" Target="../tags/tag146.xml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23" Type="http://schemas.openxmlformats.org/officeDocument/2006/relationships/tags" Target="../tags/tag145.xml"/><Relationship Id="rId28" Type="http://schemas.openxmlformats.org/officeDocument/2006/relationships/image" Target="../media/image7.png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31" Type="http://schemas.openxmlformats.org/officeDocument/2006/relationships/image" Target="../media/image10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tags" Target="../tags/tag144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036291" y="1124744"/>
            <a:ext cx="5107709" cy="187220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TK1100</a:t>
            </a:r>
            <a:br>
              <a:rPr lang="nb-NO" dirty="0"/>
            </a:br>
            <a:r>
              <a:rPr lang="nb-NO" dirty="0"/>
              <a:t>Digital Teknologi</a:t>
            </a:r>
            <a:br>
              <a:rPr lang="nb-NO" dirty="0"/>
            </a:br>
            <a:r>
              <a:rPr lang="nb-NO" b="1" dirty="0"/>
              <a:t>3’dje</a:t>
            </a:r>
            <a:r>
              <a:rPr lang="nb-NO" dirty="0"/>
              <a:t> forelesning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23528" y="3501008"/>
            <a:ext cx="7992888" cy="3024336"/>
          </a:xfrm>
        </p:spPr>
        <p:txBody>
          <a:bodyPr>
            <a:noAutofit/>
          </a:bodyPr>
          <a:lstStyle/>
          <a:p>
            <a:r>
              <a:rPr lang="nb-NO" sz="8800" dirty="0">
                <a:latin typeface="Algerian" panose="04020705040A02060702" pitchFamily="82" charset="0"/>
              </a:rPr>
              <a:t>Datamaskin-</a:t>
            </a:r>
            <a:br>
              <a:rPr lang="nb-NO" sz="4000" dirty="0"/>
            </a:br>
            <a:r>
              <a:rPr lang="nb-NO" sz="11500" dirty="0">
                <a:latin typeface="Bauhaus 93" panose="04030905020B02020C02" pitchFamily="82" charset="0"/>
              </a:rPr>
              <a:t>arkitektur</a:t>
            </a:r>
            <a:endParaRPr lang="nb-NO" sz="4000" dirty="0">
              <a:latin typeface="Bauhaus 93" panose="04030905020B02020C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74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Eksempel: AND</a:t>
            </a:r>
            <a:endParaRPr lang="en-US" dirty="0"/>
          </a:p>
        </p:txBody>
      </p:sp>
      <p:pic>
        <p:nvPicPr>
          <p:cNvPr id="123908" name="Picture 4" descr="and-door"/>
          <p:cNvPicPr>
            <a:picLocks noChangeAspect="1" noChangeArrowheads="1" noCrop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51199" y="1556792"/>
            <a:ext cx="3058257" cy="1614487"/>
          </a:xfrm>
          <a:prstGeom prst="rect">
            <a:avLst/>
          </a:prstGeom>
          <a:noFill/>
        </p:spPr>
      </p:pic>
      <p:pic>
        <p:nvPicPr>
          <p:cNvPr id="123909" name="Picture 5" descr="sw-and"/>
          <p:cNvPicPr>
            <a:picLocks noChangeAspect="1" noChangeArrowheads="1" noCrop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35162" y="1916113"/>
            <a:ext cx="2725615" cy="1797050"/>
          </a:xfrm>
          <a:prstGeom prst="rect">
            <a:avLst/>
          </a:prstGeom>
          <a:noFill/>
        </p:spPr>
      </p:pic>
      <p:pic>
        <p:nvPicPr>
          <p:cNvPr id="123910" name="Picture 6" descr="truth-and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06008" y="3500438"/>
            <a:ext cx="1137138" cy="187325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6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33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OR og NOR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3003550"/>
            <a:ext cx="8487508" cy="294005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b-NO" dirty="0"/>
              <a:t>                              </a:t>
            </a:r>
            <a:r>
              <a:rPr lang="nb-NO" sz="4300" b="1" dirty="0">
                <a:latin typeface="Courier" pitchFamily="49" charset="0"/>
              </a:rPr>
              <a:t>OR </a:t>
            </a:r>
            <a:r>
              <a:rPr lang="nb-NO" dirty="0">
                <a:latin typeface="Comic Sans MS" pitchFamily="66" charset="0"/>
              </a:rPr>
              <a:t>                 NOR</a:t>
            </a:r>
          </a:p>
          <a:p>
            <a:pPr>
              <a:buFontTx/>
              <a:buNone/>
            </a:pPr>
            <a:r>
              <a:rPr lang="nb-NO" dirty="0"/>
              <a:t>                       </a:t>
            </a:r>
            <a:r>
              <a:rPr lang="nb-NO" dirty="0" err="1"/>
              <a:t>X</a:t>
            </a:r>
            <a:r>
              <a:rPr lang="nb-NO" dirty="0"/>
              <a:t>    Y    F                </a:t>
            </a:r>
            <a:r>
              <a:rPr lang="nb-NO" dirty="0" err="1"/>
              <a:t>X</a:t>
            </a:r>
            <a:r>
              <a:rPr lang="nb-NO" dirty="0"/>
              <a:t>    Y   F</a:t>
            </a:r>
          </a:p>
          <a:p>
            <a:pPr>
              <a:buFontTx/>
              <a:buNone/>
            </a:pPr>
            <a:r>
              <a:rPr lang="nb-NO" dirty="0"/>
              <a:t>                       0    0    0                0    0    1</a:t>
            </a:r>
          </a:p>
          <a:p>
            <a:pPr>
              <a:buFontTx/>
              <a:buNone/>
            </a:pPr>
            <a:r>
              <a:rPr lang="nb-NO" dirty="0"/>
              <a:t>                       0    1    1                0    1    0</a:t>
            </a:r>
          </a:p>
          <a:p>
            <a:pPr>
              <a:buFontTx/>
              <a:buNone/>
            </a:pPr>
            <a:r>
              <a:rPr lang="nb-NO" dirty="0"/>
              <a:t>                       1    0    1                1    0    0</a:t>
            </a:r>
          </a:p>
          <a:p>
            <a:pPr>
              <a:buFontTx/>
              <a:buNone/>
            </a:pPr>
            <a:r>
              <a:rPr lang="nb-NO" dirty="0"/>
              <a:t>                       1    1    1                1    1    0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111013" y="1989138"/>
            <a:ext cx="997926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3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035920" y="2024064"/>
            <a:ext cx="1129811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934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915816" y="3933056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5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035920" y="3933056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6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995936" y="3501008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4937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170351" y="3501008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" name="Group 1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11560" y="1828799"/>
            <a:ext cx="2015875" cy="996950"/>
            <a:chOff x="308" y="1152"/>
            <a:chExt cx="940" cy="628"/>
          </a:xfrm>
        </p:grpSpPr>
        <p:sp>
          <p:nvSpPr>
            <p:cNvPr id="124939" name="Text Box 11"/>
            <p:cNvSpPr txBox="1">
              <a:spLocks noChangeArrowheads="1"/>
            </p:cNvSpPr>
            <p:nvPr/>
          </p:nvSpPr>
          <p:spPr bwMode="auto">
            <a:xfrm>
              <a:off x="308" y="1152"/>
              <a:ext cx="940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10111001</a:t>
              </a:r>
            </a:p>
          </p:txBody>
        </p:sp>
        <p:sp>
          <p:nvSpPr>
            <p:cNvPr id="124940" name="Text Box 12"/>
            <p:cNvSpPr txBox="1">
              <a:spLocks noChangeArrowheads="1"/>
            </p:cNvSpPr>
            <p:nvPr/>
          </p:nvSpPr>
          <p:spPr bwMode="auto">
            <a:xfrm>
              <a:off x="308" y="1547"/>
              <a:ext cx="940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10001110</a:t>
              </a:r>
            </a:p>
          </p:txBody>
        </p:sp>
      </p:grpSp>
      <p:sp>
        <p:nvSpPr>
          <p:cNvPr id="124941" name="Text Box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06766" y="2205039"/>
            <a:ext cx="1320311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10111111</a:t>
            </a:r>
          </a:p>
        </p:txBody>
      </p:sp>
      <p:sp>
        <p:nvSpPr>
          <p:cNvPr id="124942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10608" y="22764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3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813538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4" name="Text Box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41531" y="213360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5" name="Text Box 1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98323" y="2151063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6" name="Text Box 1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735515" y="200660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4947" name="Text Box 1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736981" y="22764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18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2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Eksempel: OR</a:t>
            </a:r>
            <a:endParaRPr lang="en-US" dirty="0"/>
          </a:p>
        </p:txBody>
      </p:sp>
      <p:pic>
        <p:nvPicPr>
          <p:cNvPr id="125956" name="Picture 4" descr="truth-o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07423" y="3573463"/>
            <a:ext cx="1135674" cy="1871662"/>
          </a:xfrm>
          <a:prstGeom prst="rect">
            <a:avLst/>
          </a:prstGeom>
          <a:noFill/>
        </p:spPr>
      </p:pic>
      <p:pic>
        <p:nvPicPr>
          <p:cNvPr id="125957" name="Picture 5" descr="sw-or"/>
          <p:cNvPicPr>
            <a:picLocks noChangeAspect="1" noChangeArrowheads="1" noCrop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9170" y="1700214"/>
            <a:ext cx="3056792" cy="2016125"/>
          </a:xfrm>
          <a:prstGeom prst="rect">
            <a:avLst/>
          </a:prstGeom>
          <a:noFill/>
        </p:spPr>
      </p:pic>
      <p:pic>
        <p:nvPicPr>
          <p:cNvPr id="125958" name="Picture 6" descr="or-door"/>
          <p:cNvPicPr>
            <a:picLocks noChangeAspect="1" noChangeArrowheads="1" noCrop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3224" y="1773238"/>
            <a:ext cx="3257550" cy="1719262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6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8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XOR</a:t>
            </a:r>
            <a:r>
              <a:rPr lang="nb-NO" dirty="0"/>
              <a:t> og XNOR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528" y="2885286"/>
            <a:ext cx="8430562" cy="30480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nb-NO" dirty="0"/>
              <a:t>                             </a:t>
            </a:r>
            <a:r>
              <a:rPr lang="nb-NO" dirty="0">
                <a:latin typeface="Comic Sans MS" pitchFamily="66" charset="0"/>
              </a:rPr>
              <a:t>XOR                  XNOR</a:t>
            </a:r>
          </a:p>
          <a:p>
            <a:pPr>
              <a:buFontTx/>
              <a:buNone/>
            </a:pPr>
            <a:r>
              <a:rPr lang="nb-NO" dirty="0"/>
              <a:t>                        </a:t>
            </a:r>
            <a:r>
              <a:rPr lang="nb-NO" dirty="0" err="1"/>
              <a:t>X</a:t>
            </a:r>
            <a:r>
              <a:rPr lang="nb-NO" dirty="0"/>
              <a:t>    Y    F               </a:t>
            </a:r>
            <a:r>
              <a:rPr lang="nb-NO" dirty="0" err="1"/>
              <a:t>X</a:t>
            </a:r>
            <a:r>
              <a:rPr lang="nb-NO" dirty="0"/>
              <a:t>    Y    F</a:t>
            </a:r>
          </a:p>
          <a:p>
            <a:pPr>
              <a:buFontTx/>
              <a:buNone/>
            </a:pPr>
            <a:r>
              <a:rPr lang="nb-NO" dirty="0"/>
              <a:t>                        0    0    0               0    0    1</a:t>
            </a:r>
          </a:p>
          <a:p>
            <a:pPr>
              <a:buFontTx/>
              <a:buNone/>
            </a:pPr>
            <a:r>
              <a:rPr lang="nb-NO" dirty="0"/>
              <a:t>                        0    1    1               0    1    0</a:t>
            </a:r>
          </a:p>
          <a:p>
            <a:pPr>
              <a:buFontTx/>
              <a:buNone/>
            </a:pPr>
            <a:r>
              <a:rPr lang="nb-NO" dirty="0"/>
              <a:t>                        1    0    1               1    0    0</a:t>
            </a:r>
          </a:p>
          <a:p>
            <a:pPr>
              <a:buFontTx/>
              <a:buNone/>
            </a:pPr>
            <a:r>
              <a:rPr lang="nb-NO" dirty="0"/>
              <a:t>                        1    1    0               1    1    1</a:t>
            </a:r>
          </a:p>
          <a:p>
            <a:pPr>
              <a:buFontTx/>
              <a:buNone/>
            </a:pPr>
            <a:endParaRPr lang="nb-NO" dirty="0"/>
          </a:p>
        </p:txBody>
      </p:sp>
      <p:pic>
        <p:nvPicPr>
          <p:cNvPr id="12698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733215" y="1745657"/>
            <a:ext cx="1148803" cy="95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267451" y="1984375"/>
            <a:ext cx="1063869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982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762249" y="3886200"/>
            <a:ext cx="1875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3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151910" y="3866827"/>
            <a:ext cx="15474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4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067944" y="3505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5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164288" y="3447081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755338" y="1661972"/>
            <a:ext cx="1482333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10110010</a:t>
            </a: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748801" y="2393728"/>
            <a:ext cx="1488870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11001110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22199" y="2060947"/>
            <a:ext cx="1626578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01111100</a:t>
            </a:r>
          </a:p>
        </p:txBody>
      </p:sp>
      <p:sp>
        <p:nvSpPr>
          <p:cNvPr id="126990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4630" y="234379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Y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1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316076" y="1622821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 err="1">
                <a:latin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2" name="Rectangle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866011" y="1999392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F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26993" name="Rectangle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303478" y="2116138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6994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83166" y="222408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6995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86096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17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3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Eksempel: XOR</a:t>
            </a:r>
            <a:endParaRPr lang="en-US" dirty="0"/>
          </a:p>
        </p:txBody>
      </p:sp>
      <p:pic>
        <p:nvPicPr>
          <p:cNvPr id="128004" name="Picture 4" descr="sw-xor"/>
          <p:cNvPicPr>
            <a:picLocks noChangeAspect="1" noChangeArrowheads="1" noCrop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71292" y="1844676"/>
            <a:ext cx="2924908" cy="1928813"/>
          </a:xfrm>
          <a:prstGeom prst="rect">
            <a:avLst/>
          </a:prstGeom>
          <a:noFill/>
        </p:spPr>
      </p:pic>
      <p:pic>
        <p:nvPicPr>
          <p:cNvPr id="128005" name="Picture 5" descr="truth-xor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79736" y="1916114"/>
            <a:ext cx="1093177" cy="18002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5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4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810785" cy="63408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Comic Sans MS" pitchFamily="66" charset="0"/>
              </a:rPr>
              <a:t>Praktisk eksempel: Half adder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9512" y="4437113"/>
            <a:ext cx="8839200" cy="205576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Adderer to bit, A og B</a:t>
            </a:r>
          </a:p>
          <a:p>
            <a:r>
              <a:rPr lang="nb-NO" dirty="0"/>
              <a:t>Får svaret i </a:t>
            </a:r>
            <a:r>
              <a:rPr lang="nb-NO" b="1" dirty="0"/>
              <a:t>Q</a:t>
            </a:r>
            <a:r>
              <a:rPr lang="nb-NO" dirty="0"/>
              <a:t> og menten i </a:t>
            </a:r>
            <a:r>
              <a:rPr lang="nb-NO" b="1" dirty="0"/>
              <a:t>CO</a:t>
            </a:r>
          </a:p>
          <a:p>
            <a:pPr lvl="1"/>
            <a:r>
              <a:rPr lang="nb-NO" dirty="0"/>
              <a:t>Q = A </a:t>
            </a:r>
            <a:r>
              <a:rPr lang="nb-NO" sz="1600" dirty="0"/>
              <a:t>XOR</a:t>
            </a:r>
            <a:r>
              <a:rPr lang="nb-NO" dirty="0"/>
              <a:t> B</a:t>
            </a:r>
          </a:p>
          <a:p>
            <a:pPr lvl="1"/>
            <a:r>
              <a:rPr lang="nb-NO" dirty="0"/>
              <a:t>CO = A </a:t>
            </a:r>
            <a:r>
              <a:rPr lang="nb-NO" sz="1600" dirty="0"/>
              <a:t>AND</a:t>
            </a:r>
            <a:r>
              <a:rPr lang="nb-NO" dirty="0"/>
              <a:t> B</a:t>
            </a:r>
            <a:endParaRPr lang="en-US" dirty="0"/>
          </a:p>
        </p:txBody>
      </p:sp>
      <p:pic>
        <p:nvPicPr>
          <p:cNvPr id="12698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13743" y="1700213"/>
            <a:ext cx="2523392" cy="258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37236" y="1773239"/>
            <a:ext cx="2193680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  <p:custDataLst>
              <p:tags r:id="rId6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46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b="1">
                <a:latin typeface="Comic Sans MS" pitchFamily="66" charset="0"/>
              </a:rPr>
              <a:t>Praktisk eksempel: Full adder</a:t>
            </a:r>
            <a:endParaRPr lang="en-US" b="1">
              <a:latin typeface="Comic Sans MS" pitchFamily="66" charset="0"/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4797426"/>
            <a:ext cx="8487508" cy="1809663"/>
          </a:xfrm>
        </p:spPr>
        <p:txBody>
          <a:bodyPr>
            <a:normAutofit/>
          </a:bodyPr>
          <a:lstStyle/>
          <a:p>
            <a:r>
              <a:rPr lang="nb-NO" dirty="0"/>
              <a:t>Legger sammen to bit, </a:t>
            </a:r>
            <a:r>
              <a:rPr lang="nb-NO" b="1" dirty="0"/>
              <a:t>A</a:t>
            </a:r>
            <a:r>
              <a:rPr lang="nb-NO" dirty="0"/>
              <a:t> og </a:t>
            </a:r>
            <a:r>
              <a:rPr lang="nb-NO" b="1" dirty="0"/>
              <a:t>B</a:t>
            </a:r>
            <a:r>
              <a:rPr lang="nb-NO" dirty="0"/>
              <a:t>, </a:t>
            </a:r>
            <a:br>
              <a:rPr lang="nb-NO" dirty="0"/>
            </a:br>
            <a:r>
              <a:rPr lang="nb-NO" dirty="0"/>
              <a:t>og eventuell mente inn på </a:t>
            </a:r>
            <a:r>
              <a:rPr lang="nb-NO" b="1" dirty="0"/>
              <a:t>CI</a:t>
            </a:r>
            <a:r>
              <a:rPr lang="nb-NO" dirty="0"/>
              <a:t> </a:t>
            </a:r>
          </a:p>
          <a:p>
            <a:r>
              <a:rPr lang="nb-NO" dirty="0"/>
              <a:t>Får svaret i  </a:t>
            </a:r>
            <a:r>
              <a:rPr lang="nb-NO" b="1" dirty="0"/>
              <a:t>Q</a:t>
            </a:r>
            <a:r>
              <a:rPr lang="nb-NO" dirty="0"/>
              <a:t>  med menten ut i </a:t>
            </a:r>
            <a:r>
              <a:rPr lang="nb-NO" b="1" dirty="0"/>
              <a:t>CO</a:t>
            </a:r>
            <a:endParaRPr lang="en-US" b="1" dirty="0"/>
          </a:p>
        </p:txBody>
      </p:sp>
      <p:pic>
        <p:nvPicPr>
          <p:cNvPr id="131077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36577" y="1628775"/>
            <a:ext cx="2208335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80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6431" y="1676401"/>
            <a:ext cx="1652954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0" y="1600200"/>
            <a:ext cx="2391508" cy="1219200"/>
            <a:chOff x="240" y="1008"/>
            <a:chExt cx="1392" cy="768"/>
          </a:xfrm>
        </p:grpSpPr>
        <p:sp>
          <p:nvSpPr>
            <p:cNvPr id="131082" name="Rectangle 10"/>
            <p:cNvSpPr>
              <a:spLocks noChangeArrowheads="1"/>
            </p:cNvSpPr>
            <p:nvPr/>
          </p:nvSpPr>
          <p:spPr bwMode="auto">
            <a:xfrm>
              <a:off x="864" y="1008"/>
              <a:ext cx="768" cy="76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3" name="Text Box 11"/>
            <p:cNvSpPr txBox="1">
              <a:spLocks noChangeArrowheads="1"/>
            </p:cNvSpPr>
            <p:nvPr/>
          </p:nvSpPr>
          <p:spPr bwMode="auto">
            <a:xfrm>
              <a:off x="240" y="1152"/>
              <a:ext cx="576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nb-NO" sz="2400" dirty="0">
                  <a:solidFill>
                    <a:srgbClr val="FF0000"/>
                  </a:solidFill>
                </a:rPr>
                <a:t>half  adder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828800" y="2743200"/>
            <a:ext cx="2479429" cy="1257304"/>
            <a:chOff x="1248" y="1728"/>
            <a:chExt cx="1344" cy="720"/>
          </a:xfrm>
        </p:grpSpPr>
        <p:sp>
          <p:nvSpPr>
            <p:cNvPr id="131085" name="Rectangle 13"/>
            <p:cNvSpPr>
              <a:spLocks noChangeArrowheads="1"/>
            </p:cNvSpPr>
            <p:nvPr/>
          </p:nvSpPr>
          <p:spPr bwMode="auto">
            <a:xfrm>
              <a:off x="1248" y="1728"/>
              <a:ext cx="720" cy="7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6" name="Text Box 14"/>
            <p:cNvSpPr txBox="1">
              <a:spLocks noChangeArrowheads="1"/>
            </p:cNvSpPr>
            <p:nvPr/>
          </p:nvSpPr>
          <p:spPr bwMode="auto">
            <a:xfrm>
              <a:off x="2016" y="1824"/>
              <a:ext cx="576" cy="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nb-NO" sz="2400" dirty="0">
                  <a:solidFill>
                    <a:srgbClr val="FF0000"/>
                  </a:solidFill>
                </a:rPr>
                <a:t>half  adder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49491" y="3733800"/>
            <a:ext cx="1419986" cy="685800"/>
            <a:chOff x="576" y="2352"/>
            <a:chExt cx="768" cy="432"/>
          </a:xfrm>
        </p:grpSpPr>
        <p:sp>
          <p:nvSpPr>
            <p:cNvPr id="131088" name="Rectangle 16"/>
            <p:cNvSpPr>
              <a:spLocks noChangeArrowheads="1"/>
            </p:cNvSpPr>
            <p:nvPr/>
          </p:nvSpPr>
          <p:spPr bwMode="auto">
            <a:xfrm>
              <a:off x="912" y="2352"/>
              <a:ext cx="432" cy="432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1089" name="Text Box 17"/>
            <p:cNvSpPr txBox="1">
              <a:spLocks noChangeArrowheads="1"/>
            </p:cNvSpPr>
            <p:nvPr/>
          </p:nvSpPr>
          <p:spPr bwMode="auto">
            <a:xfrm>
              <a:off x="576" y="2400"/>
              <a:ext cx="38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lang="nb-NO" sz="2800" dirty="0">
                  <a:solidFill>
                    <a:schemeClr val="accent2"/>
                  </a:solidFill>
                </a:rPr>
                <a:t>or</a:t>
              </a:r>
              <a:endParaRPr lang="en-GB" sz="28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9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3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nb-NO" sz="3600" b="1" dirty="0">
                <a:latin typeface="+mj-lt"/>
              </a:rPr>
              <a:t>Praktisk eksempel: 8 bits full adder</a:t>
            </a:r>
            <a:endParaRPr lang="en-US" sz="3600" b="1" dirty="0">
              <a:latin typeface="+mj-lt"/>
            </a:endParaRPr>
          </a:p>
        </p:txBody>
      </p:sp>
      <p:pic>
        <p:nvPicPr>
          <p:cNvPr id="132117" name="Picture 2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0631" y="1700214"/>
            <a:ext cx="1652954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18" name="Picture 2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352589" y="1195296"/>
            <a:ext cx="2318433" cy="176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19" name="Picture 2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78320" y="3573464"/>
            <a:ext cx="6579577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532185" y="1905000"/>
            <a:ext cx="1899138" cy="533400"/>
            <a:chOff x="1728" y="1200"/>
            <a:chExt cx="1296" cy="336"/>
          </a:xfrm>
        </p:grpSpPr>
        <p:sp>
          <p:nvSpPr>
            <p:cNvPr id="132121" name="Line 25"/>
            <p:cNvSpPr>
              <a:spLocks noChangeShapeType="1"/>
            </p:cNvSpPr>
            <p:nvPr/>
          </p:nvSpPr>
          <p:spPr bwMode="auto">
            <a:xfrm>
              <a:off x="1728" y="1536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132122" name="Text Box 26"/>
            <p:cNvSpPr txBox="1">
              <a:spLocks noChangeArrowheads="1"/>
            </p:cNvSpPr>
            <p:nvPr/>
          </p:nvSpPr>
          <p:spPr bwMode="auto">
            <a:xfrm>
              <a:off x="1824" y="1200"/>
              <a:ext cx="110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dirty="0"/>
                <a:t>’svart boks’</a:t>
              </a:r>
            </a:p>
          </p:txBody>
        </p:sp>
      </p:grpSp>
      <p:sp>
        <p:nvSpPr>
          <p:cNvPr id="132123" name="Line 2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5556738" y="3048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132124" name="Text Box 2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771799" y="5105401"/>
            <a:ext cx="566881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None/>
            </a:pPr>
            <a:r>
              <a:rPr lang="nb-NO" sz="2800" dirty="0"/>
              <a:t>8 fulle addere koplet sammen: Legger sammen 8 bits tall (kalles</a:t>
            </a:r>
            <a:br>
              <a:rPr lang="nb-NO" sz="2800" dirty="0"/>
            </a:br>
            <a:r>
              <a:rPr lang="nb-NO" sz="2800" dirty="0"/>
              <a:t>en </a:t>
            </a:r>
            <a:r>
              <a:rPr lang="nb-NO" sz="2800" dirty="0" err="1"/>
              <a:t>barreladder</a:t>
            </a:r>
            <a:r>
              <a:rPr lang="nb-NO" sz="2800" dirty="0"/>
              <a:t>, og er litt «treig»…)</a:t>
            </a:r>
            <a:endParaRPr lang="en-GB" sz="2800" dirty="0"/>
          </a:p>
        </p:txBody>
      </p:sp>
      <p:sp>
        <p:nvSpPr>
          <p:cNvPr id="132125" name="Text Box 2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94051" y="1755620"/>
            <a:ext cx="24618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nb-NO" dirty="0"/>
              <a:t>Legger sammen 1 bits tall</a:t>
            </a:r>
            <a:endParaRPr lang="en-GB" dirty="0"/>
          </a:p>
        </p:txBody>
      </p:sp>
      <p:grpSp>
        <p:nvGrpSpPr>
          <p:cNvPr id="3" name="Group 3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33046" y="1905000"/>
            <a:ext cx="1688123" cy="2514600"/>
            <a:chOff x="432" y="1200"/>
            <a:chExt cx="1152" cy="1584"/>
          </a:xfrm>
        </p:grpSpPr>
        <p:sp>
          <p:nvSpPr>
            <p:cNvPr id="132127" name="Rectangle 31"/>
            <p:cNvSpPr>
              <a:spLocks noChangeArrowheads="1"/>
            </p:cNvSpPr>
            <p:nvPr/>
          </p:nvSpPr>
          <p:spPr bwMode="auto">
            <a:xfrm>
              <a:off x="432" y="1200"/>
              <a:ext cx="1152" cy="1584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2128" name="Text Box 32"/>
            <p:cNvSpPr txBox="1">
              <a:spLocks noChangeArrowheads="1"/>
            </p:cNvSpPr>
            <p:nvPr/>
          </p:nvSpPr>
          <p:spPr bwMode="auto">
            <a:xfrm>
              <a:off x="576" y="1584"/>
              <a:ext cx="816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b-NO" sz="2800" b="1" dirty="0">
                  <a:solidFill>
                    <a:schemeClr val="bg1"/>
                  </a:solidFill>
                </a:rPr>
                <a:t>Full adder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3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2883877" y="3962400"/>
            <a:ext cx="5556738" cy="685800"/>
            <a:chOff x="1968" y="2496"/>
            <a:chExt cx="3792" cy="432"/>
          </a:xfrm>
        </p:grpSpPr>
        <p:sp>
          <p:nvSpPr>
            <p:cNvPr id="132130" name="Rectangle 34"/>
            <p:cNvSpPr>
              <a:spLocks noChangeArrowheads="1"/>
            </p:cNvSpPr>
            <p:nvPr/>
          </p:nvSpPr>
          <p:spPr bwMode="auto">
            <a:xfrm>
              <a:off x="1968" y="2496"/>
              <a:ext cx="3792" cy="43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2131" name="Text Box 35"/>
            <p:cNvSpPr txBox="1">
              <a:spLocks noChangeArrowheads="1"/>
            </p:cNvSpPr>
            <p:nvPr/>
          </p:nvSpPr>
          <p:spPr bwMode="auto">
            <a:xfrm>
              <a:off x="3024" y="2544"/>
              <a:ext cx="16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sz="2400" b="1" dirty="0">
                  <a:solidFill>
                    <a:schemeClr val="bg1"/>
                  </a:solidFill>
                </a:rPr>
                <a:t>8 bits full adder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12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7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23" grpId="0" animBg="1"/>
      <p:bldP spid="132124" grpId="0" autoUpdateAnimBg="0"/>
      <p:bldP spid="13212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513" y="20488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Sekvensiell </a:t>
            </a:r>
            <a:r>
              <a:rPr lang="nb-NO" dirty="0" err="1"/>
              <a:t>vs</a:t>
            </a:r>
            <a:r>
              <a:rPr lang="nb-NO" dirty="0"/>
              <a:t> Kombinatorisk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4032448"/>
          </a:xfrm>
        </p:spPr>
        <p:txBody>
          <a:bodyPr>
            <a:normAutofit/>
          </a:bodyPr>
          <a:lstStyle/>
          <a:p>
            <a:r>
              <a:rPr lang="nb-NO" dirty="0"/>
              <a:t>Så langt har vi kun sett på det som kalles </a:t>
            </a:r>
            <a:r>
              <a:rPr lang="nb-NO" dirty="0">
                <a:solidFill>
                  <a:srgbClr val="FF0000"/>
                </a:solidFill>
              </a:rPr>
              <a:t>kombinatorisk</a:t>
            </a:r>
            <a:r>
              <a:rPr lang="nb-NO" dirty="0"/>
              <a:t> logikk</a:t>
            </a:r>
          </a:p>
          <a:p>
            <a:pPr lvl="1"/>
            <a:r>
              <a:rPr lang="nb-NO" b="1" dirty="0"/>
              <a:t>Output</a:t>
            </a:r>
            <a:r>
              <a:rPr lang="nb-NO" dirty="0"/>
              <a:t> bestemmes utelukkende av </a:t>
            </a:r>
            <a:r>
              <a:rPr lang="nb-NO" b="1" dirty="0"/>
              <a:t>Input </a:t>
            </a:r>
            <a:r>
              <a:rPr lang="nb-NO" dirty="0"/>
              <a:t>(og tid)</a:t>
            </a:r>
            <a:endParaRPr lang="nb-NO" b="1" dirty="0"/>
          </a:p>
          <a:p>
            <a:r>
              <a:rPr lang="nb-NO" dirty="0">
                <a:solidFill>
                  <a:srgbClr val="FF0000"/>
                </a:solidFill>
              </a:rPr>
              <a:t>Sekvensiell</a:t>
            </a:r>
            <a:r>
              <a:rPr lang="nb-NO" dirty="0"/>
              <a:t> logikk har også «hukommelse»</a:t>
            </a:r>
          </a:p>
          <a:p>
            <a:pPr lvl="1"/>
            <a:r>
              <a:rPr lang="nb-NO" dirty="0"/>
              <a:t>Output bestemmes av Input </a:t>
            </a:r>
            <a:r>
              <a:rPr lang="nb-NO" b="1" dirty="0"/>
              <a:t>og</a:t>
            </a:r>
            <a:r>
              <a:rPr lang="nb-NO" dirty="0"/>
              <a:t> lagrede bits.</a:t>
            </a:r>
          </a:p>
          <a:p>
            <a:pPr lvl="1"/>
            <a:r>
              <a:rPr lang="nb-NO" dirty="0"/>
              <a:t>Brukes bl.a. til å bygge </a:t>
            </a:r>
            <a:r>
              <a:rPr lang="nb-NO" b="1" dirty="0">
                <a:solidFill>
                  <a:srgbClr val="FF0000"/>
                </a:solidFill>
              </a:rPr>
              <a:t>register</a:t>
            </a:r>
            <a:r>
              <a:rPr lang="nb-NO" dirty="0"/>
              <a:t> (minne-celler)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18</a:t>
            </a:fld>
            <a:endParaRPr lang="nb-NO"/>
          </a:p>
        </p:txBody>
      </p:sp>
      <p:pic>
        <p:nvPicPr>
          <p:cNvPr id="9218" name="Picture 2" descr="http://upload.wikimedia.org/wikipedia/commons/thumb/8/8c/D-Type_Flip-flop.svg/100px-D-Type_Flip-flo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57192"/>
            <a:ext cx="9525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pload.wikimedia.org/wikipedia/commons/thumb/5/5b/4_Bit_Shift_Register_001.svg/900px-4_Bit_Shift_Register_00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12" y="4901431"/>
            <a:ext cx="5956275" cy="16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1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Boolean</a:t>
            </a:r>
            <a:r>
              <a:rPr lang="nb-NO" dirty="0"/>
              <a:t> som </a:t>
            </a:r>
            <a:r>
              <a:rPr lang="nb-NO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9512" y="980728"/>
            <a:ext cx="8735888" cy="576064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I mange sammenhenger er det ikke samsvar mellom verdiene 0 og 1 og boolske datatyper.</a:t>
            </a:r>
          </a:p>
          <a:p>
            <a:pPr lvl="1"/>
            <a:r>
              <a:rPr lang="nb-NO" dirty="0"/>
              <a:t>Benyttes ofte til </a:t>
            </a:r>
            <a:r>
              <a:rPr lang="nb-NO" dirty="0">
                <a:solidFill>
                  <a:srgbClr val="FF0000"/>
                </a:solidFill>
              </a:rPr>
              <a:t>utsagnslogikk</a:t>
            </a:r>
            <a:r>
              <a:rPr lang="nb-NO" dirty="0"/>
              <a:t>, der er vi interessert i «true» og «false», ikke 1/0</a:t>
            </a:r>
          </a:p>
          <a:p>
            <a:pPr lvl="2"/>
            <a:r>
              <a:rPr lang="nb-NO" dirty="0"/>
              <a:t>Utsagnet 4==4 har sannhetsverdi </a:t>
            </a:r>
            <a:r>
              <a:rPr lang="nb-NO" dirty="0">
                <a:solidFill>
                  <a:srgbClr val="00B050"/>
                </a:solidFill>
              </a:rPr>
              <a:t>true</a:t>
            </a:r>
          </a:p>
          <a:p>
            <a:pPr lvl="2"/>
            <a:r>
              <a:rPr lang="nb-NO" dirty="0"/>
              <a:t>Utsagnet 3==5 har sannhetsverdi </a:t>
            </a:r>
            <a:r>
              <a:rPr lang="nb-NO" dirty="0">
                <a:solidFill>
                  <a:srgbClr val="00B050"/>
                </a:solidFill>
              </a:rPr>
              <a:t>false</a:t>
            </a:r>
          </a:p>
          <a:p>
            <a:pPr lvl="1"/>
            <a:r>
              <a:rPr lang="nb-NO" dirty="0"/>
              <a:t>Hvordan «true» og «false» faktisk </a:t>
            </a:r>
            <a:r>
              <a:rPr lang="nb-NO" b="1" dirty="0"/>
              <a:t>kodes binært </a:t>
            </a:r>
            <a:r>
              <a:rPr lang="nb-NO" dirty="0"/>
              <a:t>er språk-/kompilator-avhengig</a:t>
            </a:r>
            <a:br>
              <a:rPr lang="nb-NO" dirty="0"/>
            </a:br>
            <a:endParaRPr lang="nb-NO" dirty="0"/>
          </a:p>
          <a:p>
            <a:r>
              <a:rPr lang="nb-NO" dirty="0"/>
              <a:t>I Java (og andre C-språk) så har man ulike logiske operatorer avhengig om det er sannhetsverdi eller bit-kombinering man vil utføre</a:t>
            </a:r>
          </a:p>
          <a:p>
            <a:pPr lvl="1"/>
            <a:r>
              <a:rPr lang="nb-NO" dirty="0">
                <a:solidFill>
                  <a:srgbClr val="00B050"/>
                </a:solidFill>
              </a:rPr>
              <a:t>&amp;</a:t>
            </a:r>
            <a:r>
              <a:rPr lang="nb-NO" dirty="0"/>
              <a:t> er </a:t>
            </a:r>
            <a:r>
              <a:rPr lang="nb-NO" dirty="0" err="1">
                <a:solidFill>
                  <a:srgbClr val="00B050"/>
                </a:solidFill>
              </a:rPr>
              <a:t>bitwise</a:t>
            </a:r>
            <a:r>
              <a:rPr lang="nb-NO" dirty="0"/>
              <a:t>, </a:t>
            </a:r>
            <a:r>
              <a:rPr lang="nb-NO" dirty="0">
                <a:solidFill>
                  <a:srgbClr val="0070C0"/>
                </a:solidFill>
              </a:rPr>
              <a:t>&amp;&amp;</a:t>
            </a:r>
            <a:r>
              <a:rPr lang="nb-NO" dirty="0"/>
              <a:t> er </a:t>
            </a:r>
            <a:r>
              <a:rPr lang="nb-NO" dirty="0">
                <a:solidFill>
                  <a:srgbClr val="0070C0"/>
                </a:solidFill>
              </a:rPr>
              <a:t>logisk</a:t>
            </a:r>
          </a:p>
          <a:p>
            <a:pPr lvl="2"/>
            <a:r>
              <a:rPr lang="nb-NO" dirty="0"/>
              <a:t>Dermed blir </a:t>
            </a:r>
            <a:r>
              <a:rPr lang="nb-NO" b="1" dirty="0"/>
              <a:t>3&amp;4 = 0 </a:t>
            </a:r>
            <a:r>
              <a:rPr lang="nb-NO" dirty="0"/>
              <a:t>(0011 &amp; 0100 = 0000), </a:t>
            </a:r>
          </a:p>
          <a:p>
            <a:pPr lvl="2"/>
            <a:r>
              <a:rPr lang="nb-NO" dirty="0"/>
              <a:t>mens </a:t>
            </a:r>
            <a:r>
              <a:rPr lang="nb-NO" b="1" dirty="0"/>
              <a:t>3&amp;&amp;4</a:t>
            </a:r>
            <a:r>
              <a:rPr lang="nb-NO" dirty="0"/>
              <a:t> gir «true», «</a:t>
            </a:r>
            <a:r>
              <a:rPr lang="nb-NO" dirty="0" err="1"/>
              <a:t>syntax</a:t>
            </a:r>
            <a:r>
              <a:rPr lang="nb-NO" dirty="0"/>
              <a:t> </a:t>
            </a:r>
            <a:r>
              <a:rPr lang="nb-NO" dirty="0" err="1"/>
              <a:t>error</a:t>
            </a:r>
            <a:r>
              <a:rPr lang="nb-NO" dirty="0"/>
              <a:t>», eller 4…</a:t>
            </a:r>
          </a:p>
          <a:p>
            <a:pPr lvl="1"/>
            <a:r>
              <a:rPr lang="nb-NO" dirty="0"/>
              <a:t>«</a:t>
            </a:r>
            <a:r>
              <a:rPr lang="nb-NO" i="1" dirty="0"/>
              <a:t>Dette kommer det mer av i både PG1100 og DB1100</a:t>
            </a:r>
            <a:r>
              <a:rPr lang="nb-NO" dirty="0"/>
              <a:t>» har sannhetsverdi </a:t>
            </a:r>
            <a:r>
              <a:rPr lang="nb-NO" b="1" dirty="0">
                <a:solidFill>
                  <a:srgbClr val="00B050"/>
                </a:solidFill>
              </a:rPr>
              <a:t>true</a:t>
            </a:r>
          </a:p>
          <a:p>
            <a:pPr lvl="1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20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25786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Læringsmål dekket så langt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definere begrepene </a:t>
            </a:r>
            <a:r>
              <a:rPr lang="nb-NO" b="1" dirty="0"/>
              <a:t>digital</a:t>
            </a:r>
            <a:r>
              <a:rPr lang="nb-NO" dirty="0"/>
              <a:t> og </a:t>
            </a:r>
            <a:r>
              <a:rPr lang="nb-NO" b="1" dirty="0"/>
              <a:t>analog</a:t>
            </a:r>
          </a:p>
          <a:p>
            <a:r>
              <a:rPr lang="nb-NO" dirty="0"/>
              <a:t>definere begrepene </a:t>
            </a:r>
            <a:r>
              <a:rPr lang="nb-NO" b="1" dirty="0"/>
              <a:t>system</a:t>
            </a:r>
            <a:r>
              <a:rPr lang="nb-NO" dirty="0"/>
              <a:t> og komponent og benytte disse i analyse</a:t>
            </a:r>
          </a:p>
          <a:p>
            <a:r>
              <a:rPr lang="nb-NO" dirty="0"/>
              <a:t>definere datamaskin («computer»).</a:t>
            </a:r>
          </a:p>
          <a:p>
            <a:r>
              <a:rPr lang="nb-NO" dirty="0"/>
              <a:t>definere og eksemplifisere begrepet </a:t>
            </a:r>
            <a:r>
              <a:rPr lang="nb-NO" b="1" dirty="0"/>
              <a:t>abstraksjon</a:t>
            </a:r>
            <a:r>
              <a:rPr lang="nb-NO" dirty="0"/>
              <a:t> i datateknisk forstand</a:t>
            </a:r>
          </a:p>
          <a:p>
            <a:r>
              <a:rPr lang="nb-NO" dirty="0"/>
              <a:t>definere : </a:t>
            </a:r>
            <a:r>
              <a:rPr lang="nb-NO" dirty="0" err="1"/>
              <a:t>Hz</a:t>
            </a:r>
            <a:r>
              <a:rPr lang="nb-NO" dirty="0"/>
              <a:t>, bit, </a:t>
            </a:r>
            <a:r>
              <a:rPr lang="nb-NO" dirty="0" err="1"/>
              <a:t>nibble</a:t>
            </a:r>
            <a:r>
              <a:rPr lang="nb-NO" dirty="0"/>
              <a:t>, byte, </a:t>
            </a:r>
            <a:r>
              <a:rPr lang="nb-NO" dirty="0" err="1"/>
              <a:t>word</a:t>
            </a:r>
            <a:endParaRPr lang="nb-NO" dirty="0"/>
          </a:p>
          <a:p>
            <a:r>
              <a:rPr lang="nb-NO" dirty="0"/>
              <a:t>benytte </a:t>
            </a:r>
            <a:r>
              <a:rPr lang="nb-NO" dirty="0" err="1"/>
              <a:t>prefixene</a:t>
            </a:r>
            <a:r>
              <a:rPr lang="nb-NO" dirty="0"/>
              <a:t>: </a:t>
            </a:r>
            <a:r>
              <a:rPr lang="nb-NO" dirty="0" err="1"/>
              <a:t>Ki</a:t>
            </a:r>
            <a:r>
              <a:rPr lang="nb-NO" dirty="0"/>
              <a:t>, Mi, Gi, Ti både i desimal (</a:t>
            </a:r>
            <a:r>
              <a:rPr lang="nb-NO" dirty="0" err="1"/>
              <a:t>k,M,G,T</a:t>
            </a:r>
            <a:r>
              <a:rPr lang="nb-NO" dirty="0"/>
              <a:t>) og binær forstand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3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79D5-F498-4297-9DD7-9DF0891F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Programmering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3D92-05CD-48EB-B8B9-3FAD8BCB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Bitwise AND 	</a:t>
            </a:r>
            <a:r>
              <a:rPr lang="en-US" dirty="0" err="1"/>
              <a:t>skrives</a:t>
            </a:r>
            <a:r>
              <a:rPr lang="en-US" dirty="0"/>
              <a:t> 		&amp;</a:t>
            </a:r>
          </a:p>
          <a:p>
            <a:pPr marL="0" indent="0">
              <a:buNone/>
            </a:pPr>
            <a:r>
              <a:rPr lang="en-US" dirty="0"/>
              <a:t>Bitwise OR 		</a:t>
            </a:r>
            <a:r>
              <a:rPr lang="en-US" dirty="0" err="1"/>
              <a:t>skrives</a:t>
            </a:r>
            <a:r>
              <a:rPr lang="en-US" dirty="0"/>
              <a:t> 		|</a:t>
            </a:r>
          </a:p>
          <a:p>
            <a:pPr marL="0" indent="0">
              <a:buNone/>
            </a:pPr>
            <a:r>
              <a:rPr lang="en-US" dirty="0"/>
              <a:t>Bitwise XOR 	</a:t>
            </a:r>
            <a:r>
              <a:rPr lang="en-US" dirty="0" err="1"/>
              <a:t>skrives</a:t>
            </a:r>
            <a:r>
              <a:rPr lang="en-US" dirty="0"/>
              <a:t> 		^</a:t>
            </a:r>
          </a:p>
          <a:p>
            <a:pPr marL="0" indent="0">
              <a:buNone/>
            </a:pPr>
            <a:r>
              <a:rPr lang="en-US" dirty="0"/>
              <a:t>Bitwise NOT 	</a:t>
            </a:r>
            <a:r>
              <a:rPr lang="en-US" dirty="0" err="1"/>
              <a:t>skrives</a:t>
            </a:r>
            <a:r>
              <a:rPr lang="en-US" dirty="0"/>
              <a:t> 		~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Logisk</a:t>
            </a:r>
            <a:r>
              <a:rPr lang="en-US" dirty="0"/>
              <a:t> NOT 		</a:t>
            </a:r>
            <a:r>
              <a:rPr lang="en-US" dirty="0" err="1"/>
              <a:t>skrives</a:t>
            </a:r>
            <a:r>
              <a:rPr lang="en-US" dirty="0"/>
              <a:t> 		!</a:t>
            </a:r>
          </a:p>
          <a:p>
            <a:pPr marL="0" indent="0">
              <a:buNone/>
            </a:pPr>
            <a:r>
              <a:rPr lang="en-US" dirty="0" err="1"/>
              <a:t>Logisk</a:t>
            </a:r>
            <a:r>
              <a:rPr lang="en-US" dirty="0"/>
              <a:t> AND 		</a:t>
            </a:r>
            <a:r>
              <a:rPr lang="en-US" dirty="0" err="1"/>
              <a:t>skrives</a:t>
            </a:r>
            <a:r>
              <a:rPr lang="en-US" dirty="0"/>
              <a:t> 		&amp;&amp;</a:t>
            </a:r>
          </a:p>
          <a:p>
            <a:pPr marL="0" indent="0">
              <a:buNone/>
            </a:pPr>
            <a:r>
              <a:rPr lang="en-US" dirty="0" err="1"/>
              <a:t>Logisk</a:t>
            </a:r>
            <a:r>
              <a:rPr lang="en-US" dirty="0"/>
              <a:t> OR 		</a:t>
            </a:r>
            <a:r>
              <a:rPr lang="en-US" dirty="0" err="1"/>
              <a:t>skrives</a:t>
            </a:r>
            <a:r>
              <a:rPr lang="en-US" dirty="0"/>
              <a:t> 		||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E5E58-091D-4F74-B50C-7210A11C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20</a:t>
            </a:fld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5F5F7-C884-413B-A0FE-99ACD1CBFFC6}"/>
              </a:ext>
            </a:extLst>
          </p:cNvPr>
          <p:cNvSpPr/>
          <p:nvPr/>
        </p:nvSpPr>
        <p:spPr>
          <a:xfrm>
            <a:off x="6664600" y="-18839"/>
            <a:ext cx="2492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VIKTIG</a:t>
            </a:r>
          </a:p>
        </p:txBody>
      </p:sp>
    </p:spTree>
    <p:extLst>
      <p:ext uri="{BB962C8B-B14F-4D97-AF65-F5344CB8AC3E}">
        <p14:creationId xmlns:p14="http://schemas.microsoft.com/office/powerpoint/2010/main" val="243703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 rot="19414931">
            <a:off x="611560" y="2564904"/>
            <a:ext cx="7772400" cy="1362075"/>
          </a:xfrm>
        </p:spPr>
        <p:txBody>
          <a:bodyPr>
            <a:noAutofit/>
          </a:bodyPr>
          <a:lstStyle/>
          <a:p>
            <a:r>
              <a:rPr lang="nb-NO" sz="7200" dirty="0">
                <a:latin typeface="Gadugi" panose="020B0502040204020203" pitchFamily="34" charset="0"/>
              </a:rPr>
              <a:t>Datamaskin</a:t>
            </a:r>
            <a:br>
              <a:rPr lang="nb-NO" sz="7200" dirty="0">
                <a:latin typeface="Gadugi" panose="020B0502040204020203" pitchFamily="34" charset="0"/>
              </a:rPr>
            </a:br>
            <a:r>
              <a:rPr lang="nb-NO" sz="7200" dirty="0">
                <a:solidFill>
                  <a:srgbClr val="FF0000"/>
                </a:solidFill>
                <a:latin typeface="Gadugi" panose="020B0502040204020203" pitchFamily="34" charset="0"/>
              </a:rPr>
              <a:t>arkitektur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0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2733" y="263018"/>
            <a:ext cx="5056591" cy="6858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7712" y="233576"/>
            <a:ext cx="50565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Von Neumann modellen: </a:t>
            </a:r>
            <a:r>
              <a:rPr lang="nb-NO" dirty="0" err="1"/>
              <a:t>opened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Software </a:t>
            </a:r>
            <a:r>
              <a:rPr lang="nb-NO" dirty="0" err="1"/>
              <a:t>vs</a:t>
            </a:r>
            <a:r>
              <a:rPr lang="nb-NO" dirty="0"/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12160" y="3220072"/>
            <a:ext cx="3131840" cy="3256393"/>
          </a:xfrm>
        </p:spPr>
        <p:txBody>
          <a:bodyPr/>
          <a:lstStyle/>
          <a:p>
            <a:pPr marL="0" indent="0">
              <a:buNone/>
            </a:pPr>
            <a:r>
              <a:rPr lang="nb-NO" u="sng" dirty="0"/>
              <a:t>Applikasjoner</a:t>
            </a:r>
          </a:p>
          <a:p>
            <a:r>
              <a:rPr lang="nb-NO" sz="2400" dirty="0"/>
              <a:t>Shell + filbehandler</a:t>
            </a:r>
          </a:p>
          <a:p>
            <a:r>
              <a:rPr lang="nb-NO" sz="2400" dirty="0"/>
              <a:t>Brukerprogrammer</a:t>
            </a:r>
          </a:p>
          <a:p>
            <a:r>
              <a:rPr lang="nb-NO" sz="2400" dirty="0"/>
              <a:t>Kompilatorer</a:t>
            </a:r>
          </a:p>
          <a:p>
            <a:endParaRPr lang="nb-NO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843808" y="3243201"/>
            <a:ext cx="3034680" cy="323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u="sng" dirty="0"/>
              <a:t>Operativsystem</a:t>
            </a:r>
          </a:p>
          <a:p>
            <a:r>
              <a:rPr lang="nb-NO" sz="2400" dirty="0"/>
              <a:t>Administrer tilgang til CPU, Minne, Utstyr og filer</a:t>
            </a:r>
          </a:p>
          <a:p>
            <a:r>
              <a:rPr lang="nb-NO" sz="2400" dirty="0"/>
              <a:t>Gjør det enklere å bruke hardware</a:t>
            </a:r>
          </a:p>
          <a:p>
            <a:r>
              <a:rPr lang="nb-NO" sz="2400" dirty="0"/>
              <a:t>Abstraksjonslag</a:t>
            </a:r>
          </a:p>
        </p:txBody>
      </p:sp>
      <p:sp>
        <p:nvSpPr>
          <p:cNvPr id="8" name="Content Placeholder 2"/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21435" y="3220072"/>
            <a:ext cx="3034680" cy="323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u="sng" dirty="0"/>
              <a:t>Hardware</a:t>
            </a:r>
          </a:p>
          <a:p>
            <a:r>
              <a:rPr lang="nb-NO" sz="2400" dirty="0"/>
              <a:t>CPU, RAM, I/O-kontrollere</a:t>
            </a:r>
          </a:p>
          <a:p>
            <a:r>
              <a:rPr lang="nb-NO" sz="2400" dirty="0"/>
              <a:t>Periferibusser</a:t>
            </a:r>
          </a:p>
          <a:p>
            <a:r>
              <a:rPr lang="nb-NO" sz="2400" dirty="0"/>
              <a:t>Tilleggskort</a:t>
            </a:r>
          </a:p>
          <a:p>
            <a:r>
              <a:rPr lang="nb-NO" sz="2400" dirty="0"/>
              <a:t>Harddisk…</a:t>
            </a:r>
          </a:p>
          <a:p>
            <a:endParaRPr lang="nb-NO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8672" r="7512" b="63577"/>
          <a:stretch/>
        </p:blipFill>
        <p:spPr>
          <a:xfrm>
            <a:off x="1763688" y="1124744"/>
            <a:ext cx="4857557" cy="21184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1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1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1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rev="1"/>
      <p:bldP spid="7" grpId="0" uiExpand="1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 </a:t>
            </a:r>
            <a:r>
              <a:rPr lang="nb-NO" dirty="0" err="1"/>
              <a:t>ca</a:t>
            </a:r>
            <a:r>
              <a:rPr lang="nb-NO" dirty="0"/>
              <a:t> 2004 (?)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24</a:t>
            </a:fld>
            <a:endParaRPr lang="nb-NO"/>
          </a:p>
        </p:txBody>
      </p:sp>
      <p:pic>
        <p:nvPicPr>
          <p:cNvPr id="10242" name="Picture 2" descr="motherboar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186264" cy="51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3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25</a:t>
            </a:fld>
            <a:endParaRPr lang="nb-NO"/>
          </a:p>
        </p:txBody>
      </p:sp>
      <p:pic>
        <p:nvPicPr>
          <p:cNvPr id="8194" name="Picture 2" descr="http://i.haymarket.net.au/features/i7-board-diagram.jpg">
            <a:hlinkClick r:id="rId6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" y="980728"/>
            <a:ext cx="9149619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4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sz="8800" dirty="0"/>
              <a:t>C</a:t>
            </a:r>
            <a:r>
              <a:rPr lang="nb-NO" sz="2800" dirty="0"/>
              <a:t>entral</a:t>
            </a:r>
            <a:r>
              <a:rPr lang="nb-NO" dirty="0"/>
              <a:t> </a:t>
            </a:r>
            <a:r>
              <a:rPr lang="nb-NO" sz="9800" dirty="0"/>
              <a:t>P</a:t>
            </a:r>
            <a:r>
              <a:rPr lang="nb-NO" sz="2800" dirty="0"/>
              <a:t>rocessing</a:t>
            </a:r>
            <a:r>
              <a:rPr lang="nb-NO" dirty="0"/>
              <a:t> </a:t>
            </a:r>
            <a:r>
              <a:rPr lang="nb-NO" sz="9800" dirty="0"/>
              <a:t>U</a:t>
            </a:r>
            <a:r>
              <a:rPr lang="nb-NO" sz="2800" dirty="0"/>
              <a:t>nit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22313" y="1268761"/>
            <a:ext cx="7772400" cy="313814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Bruksområder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Arbeidshastighet (klokkefrekvens)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 err="1"/>
              <a:t>Instruksjonsett</a:t>
            </a:r>
            <a:r>
              <a:rPr lang="nb-NO" dirty="0"/>
              <a:t> (ISA)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 err="1"/>
              <a:t>Registere</a:t>
            </a:r>
            <a:endParaRPr lang="nb-NO" dirty="0"/>
          </a:p>
          <a:p>
            <a:pPr marL="342900" indent="-342900">
              <a:buFont typeface="Arial" pitchFamily="34" charset="0"/>
              <a:buChar char="•"/>
            </a:pP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rithmetic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L</a:t>
            </a:r>
            <a:r>
              <a:rPr lang="nb-NO" dirty="0" err="1"/>
              <a:t>ogical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U</a:t>
            </a:r>
            <a:r>
              <a:rPr lang="nb-NO" dirty="0"/>
              <a:t>nit og </a:t>
            </a:r>
            <a:r>
              <a:rPr lang="nb-NO" dirty="0">
                <a:solidFill>
                  <a:srgbClr val="FF0000"/>
                </a:solidFill>
              </a:rPr>
              <a:t>F</a:t>
            </a:r>
            <a:r>
              <a:rPr lang="nb-NO" dirty="0"/>
              <a:t>loat </a:t>
            </a:r>
            <a:r>
              <a:rPr lang="nb-NO" dirty="0">
                <a:solidFill>
                  <a:srgbClr val="FF0000"/>
                </a:solidFill>
              </a:rPr>
              <a:t>P</a:t>
            </a:r>
            <a:r>
              <a:rPr lang="nb-NO" dirty="0"/>
              <a:t>oint </a:t>
            </a:r>
            <a:r>
              <a:rPr lang="nb-NO" dirty="0">
                <a:solidFill>
                  <a:srgbClr val="FF0000"/>
                </a:solidFill>
              </a:rPr>
              <a:t>U</a:t>
            </a:r>
            <a:r>
              <a:rPr lang="nb-NO" dirty="0"/>
              <a:t>nit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Teknikker for å få opp ytelse: </a:t>
            </a:r>
            <a:r>
              <a:rPr lang="nb-NO" dirty="0" err="1"/>
              <a:t>pipelining</a:t>
            </a:r>
            <a:r>
              <a:rPr lang="nb-NO" dirty="0"/>
              <a:t> og parallellisering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9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Klassifikasjon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Bruksområde</a:t>
            </a:r>
          </a:p>
          <a:p>
            <a:pPr lvl="1"/>
            <a:r>
              <a:rPr lang="nb-NO" dirty="0"/>
              <a:t>Embedded &lt;-&gt; Desktop &lt;-&gt; Tungregning</a:t>
            </a:r>
          </a:p>
          <a:p>
            <a:r>
              <a:rPr lang="nb-NO" dirty="0"/>
              <a:t>Klokkefrekvens</a:t>
            </a:r>
          </a:p>
          <a:p>
            <a:r>
              <a:rPr lang="nb-NO" dirty="0" err="1"/>
              <a:t>Instruksjonsett</a:t>
            </a:r>
            <a:r>
              <a:rPr lang="nb-NO" dirty="0"/>
              <a:t> (</a:t>
            </a:r>
            <a:r>
              <a:rPr lang="nb-NO" dirty="0">
                <a:solidFill>
                  <a:srgbClr val="FF0000"/>
                </a:solidFill>
              </a:rPr>
              <a:t>ISA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RISC </a:t>
            </a:r>
            <a:r>
              <a:rPr lang="nb-NO" dirty="0" err="1"/>
              <a:t>vs</a:t>
            </a:r>
            <a:r>
              <a:rPr lang="nb-NO" dirty="0"/>
              <a:t> CISC</a:t>
            </a:r>
          </a:p>
          <a:p>
            <a:r>
              <a:rPr lang="nb-NO" b="1" dirty="0"/>
              <a:t>Registerfil</a:t>
            </a:r>
            <a:r>
              <a:rPr lang="nb-NO" dirty="0"/>
              <a:t>størrelse</a:t>
            </a:r>
          </a:p>
          <a:p>
            <a:r>
              <a:rPr lang="nb-NO" dirty="0"/>
              <a:t>Antall funksjonelle enheter </a:t>
            </a:r>
            <a:r>
              <a:rPr lang="nb-NO" dirty="0">
                <a:solidFill>
                  <a:srgbClr val="FF0000"/>
                </a:solidFill>
              </a:rPr>
              <a:t>ALU</a:t>
            </a:r>
            <a:r>
              <a:rPr lang="nb-NO" dirty="0"/>
              <a:t> og </a:t>
            </a:r>
            <a:r>
              <a:rPr lang="nb-NO" dirty="0">
                <a:solidFill>
                  <a:srgbClr val="FF0000"/>
                </a:solidFill>
              </a:rPr>
              <a:t>FPU</a:t>
            </a:r>
          </a:p>
          <a:p>
            <a:r>
              <a:rPr lang="nb-NO" dirty="0" err="1"/>
              <a:t>Superskalaritet</a:t>
            </a:r>
            <a:r>
              <a:rPr lang="nb-NO" dirty="0"/>
              <a:t> og parallellitet</a:t>
            </a:r>
          </a:p>
          <a:p>
            <a:r>
              <a:rPr lang="nb-NO" dirty="0" err="1"/>
              <a:t>Socket</a:t>
            </a:r>
            <a:r>
              <a:rPr lang="nb-NO" dirty="0"/>
              <a:t>-type</a:t>
            </a:r>
          </a:p>
          <a:p>
            <a:endParaRPr lang="nb-NO" dirty="0"/>
          </a:p>
          <a:p>
            <a:r>
              <a:rPr lang="nb-NO" dirty="0"/>
              <a:t>Energibruk og kjølingsbehov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1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Produsenter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579296" cy="5472608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0070C0"/>
                </a:solidFill>
              </a:rPr>
              <a:t>Intel</a:t>
            </a:r>
            <a:r>
              <a:rPr lang="nb-NO" dirty="0"/>
              <a:t> og </a:t>
            </a:r>
            <a:r>
              <a:rPr lang="nb-NO" dirty="0">
                <a:solidFill>
                  <a:srgbClr val="0070C0"/>
                </a:solidFill>
              </a:rPr>
              <a:t>AMD</a:t>
            </a:r>
          </a:p>
          <a:p>
            <a:pPr lvl="1"/>
            <a:r>
              <a:rPr lang="nb-NO" dirty="0"/>
              <a:t>Konstruerer og </a:t>
            </a:r>
            <a:r>
              <a:rPr lang="nb-NO" u="sng" dirty="0">
                <a:solidFill>
                  <a:srgbClr val="FF0000"/>
                </a:solidFill>
              </a:rPr>
              <a:t>produserer</a:t>
            </a:r>
            <a:r>
              <a:rPr lang="nb-NO" dirty="0"/>
              <a:t> CPUer, chipset m.m.</a:t>
            </a:r>
          </a:p>
          <a:p>
            <a:pPr lvl="1"/>
            <a:r>
              <a:rPr lang="nb-NO" dirty="0"/>
              <a:t>Fokus: </a:t>
            </a:r>
            <a:r>
              <a:rPr lang="nb-NO" b="1" dirty="0"/>
              <a:t>Desktop</a:t>
            </a:r>
            <a:r>
              <a:rPr lang="nb-NO" dirty="0"/>
              <a:t>, </a:t>
            </a:r>
            <a:r>
              <a:rPr lang="nb-NO" b="1" dirty="0"/>
              <a:t>server</a:t>
            </a:r>
            <a:r>
              <a:rPr lang="nb-NO" dirty="0"/>
              <a:t>, mobil, </a:t>
            </a:r>
            <a:r>
              <a:rPr lang="nb-NO" dirty="0" err="1"/>
              <a:t>embedded</a:t>
            </a:r>
            <a:endParaRPr lang="nb-NO" dirty="0"/>
          </a:p>
          <a:p>
            <a:pPr lvl="1"/>
            <a:r>
              <a:rPr lang="nb-NO" sz="3600" dirty="0" err="1">
                <a:solidFill>
                  <a:srgbClr val="FF0000"/>
                </a:solidFill>
              </a:rPr>
              <a:t>C</a:t>
            </a:r>
            <a:r>
              <a:rPr lang="nb-NO" dirty="0" err="1"/>
              <a:t>omplex</a:t>
            </a:r>
            <a:r>
              <a:rPr lang="nb-NO" dirty="0"/>
              <a:t> </a:t>
            </a:r>
            <a:r>
              <a:rPr lang="nb-NO" sz="3600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nstruction</a:t>
            </a:r>
            <a:r>
              <a:rPr lang="nb-NO" dirty="0"/>
              <a:t> </a:t>
            </a:r>
            <a:r>
              <a:rPr lang="nb-NO" sz="3600" dirty="0">
                <a:solidFill>
                  <a:srgbClr val="FF0000"/>
                </a:solidFill>
              </a:rPr>
              <a:t>S</a:t>
            </a:r>
            <a:r>
              <a:rPr lang="nb-NO" dirty="0"/>
              <a:t>et </a:t>
            </a:r>
            <a:r>
              <a:rPr lang="nb-NO" sz="3600" dirty="0">
                <a:solidFill>
                  <a:srgbClr val="FF0000"/>
                </a:solidFill>
              </a:rPr>
              <a:t>C</a:t>
            </a:r>
            <a:r>
              <a:rPr lang="nb-NO" dirty="0"/>
              <a:t>omputing</a:t>
            </a:r>
          </a:p>
          <a:p>
            <a:r>
              <a:rPr lang="nb-NO" dirty="0">
                <a:solidFill>
                  <a:srgbClr val="0070C0"/>
                </a:solidFill>
              </a:rPr>
              <a:t>MIPS</a:t>
            </a:r>
            <a:r>
              <a:rPr lang="nb-NO" dirty="0"/>
              <a:t> og </a:t>
            </a:r>
            <a:r>
              <a:rPr lang="nb-NO" dirty="0">
                <a:solidFill>
                  <a:srgbClr val="0070C0"/>
                </a:solidFill>
              </a:rPr>
              <a:t>ARM</a:t>
            </a:r>
          </a:p>
          <a:p>
            <a:pPr lvl="1"/>
            <a:r>
              <a:rPr lang="nb-NO" dirty="0"/>
              <a:t>Konstruerer og </a:t>
            </a:r>
            <a:r>
              <a:rPr lang="nb-NO" u="sng" dirty="0" err="1">
                <a:solidFill>
                  <a:srgbClr val="FF0000"/>
                </a:solidFill>
              </a:rPr>
              <a:t>lisenserer</a:t>
            </a:r>
            <a:r>
              <a:rPr lang="nb-NO" dirty="0"/>
              <a:t> CPU-kjerner mm til ulike produsenter</a:t>
            </a:r>
          </a:p>
          <a:p>
            <a:pPr lvl="1"/>
            <a:r>
              <a:rPr lang="nb-NO" dirty="0"/>
              <a:t>Fokus: </a:t>
            </a:r>
            <a:r>
              <a:rPr lang="nb-NO" b="1" dirty="0"/>
              <a:t>Embedded</a:t>
            </a:r>
            <a:r>
              <a:rPr lang="nb-NO" dirty="0"/>
              <a:t>, </a:t>
            </a:r>
            <a:r>
              <a:rPr lang="nb-NO" b="1" dirty="0"/>
              <a:t>mobil</a:t>
            </a:r>
            <a:endParaRPr lang="nb-NO" sz="3600" b="1" dirty="0"/>
          </a:p>
          <a:p>
            <a:pPr lvl="1"/>
            <a:r>
              <a:rPr lang="nb-NO" sz="3600" dirty="0" err="1">
                <a:solidFill>
                  <a:srgbClr val="FF0000"/>
                </a:solidFill>
              </a:rPr>
              <a:t>R</a:t>
            </a:r>
            <a:r>
              <a:rPr lang="nb-NO" dirty="0" err="1"/>
              <a:t>educed</a:t>
            </a:r>
            <a:r>
              <a:rPr lang="nb-NO" dirty="0"/>
              <a:t> </a:t>
            </a:r>
            <a:r>
              <a:rPr lang="nb-NO" sz="3600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nstruction</a:t>
            </a:r>
            <a:r>
              <a:rPr lang="nb-NO" dirty="0"/>
              <a:t> </a:t>
            </a:r>
            <a:r>
              <a:rPr lang="nb-NO" sz="3600" dirty="0">
                <a:solidFill>
                  <a:srgbClr val="FF0000"/>
                </a:solidFill>
              </a:rPr>
              <a:t>S</a:t>
            </a:r>
            <a:r>
              <a:rPr lang="nb-NO" dirty="0"/>
              <a:t>et </a:t>
            </a:r>
            <a:r>
              <a:rPr lang="nb-NO" sz="3600" dirty="0">
                <a:solidFill>
                  <a:srgbClr val="FF0000"/>
                </a:solidFill>
              </a:rPr>
              <a:t>C</a:t>
            </a:r>
            <a:r>
              <a:rPr lang="nb-NO" dirty="0"/>
              <a:t>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23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Tianhe-2 is nearly twice as fast as the second-fastest computer in the world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4"/>
            <a:ext cx="9132546" cy="68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3096344" cy="634082"/>
          </a:xfrm>
        </p:spPr>
        <p:txBody>
          <a:bodyPr>
            <a:normAutofit fontScale="90000"/>
          </a:bodyPr>
          <a:lstStyle/>
          <a:p>
            <a:r>
              <a:rPr lang="nb-NO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Tungregning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9512" y="1021464"/>
            <a:ext cx="4680520" cy="17594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 juni 2014 var det ulike Intel </a:t>
            </a:r>
            <a:r>
              <a:rPr lang="nb-NO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Xeon</a:t>
            </a: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-modeller, som kjører Linux i </a:t>
            </a:r>
            <a:r>
              <a:rPr lang="nb-NO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Clustere</a:t>
            </a:r>
            <a:r>
              <a:rPr lang="nb-NO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dominerer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29</a:t>
            </a:fld>
            <a:endParaRPr lang="nb-NO"/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0" y="6147646"/>
            <a:ext cx="32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Kilde</a:t>
            </a:r>
            <a:r>
              <a:rPr lang="nb-NO" sz="2400" dirty="0">
                <a:solidFill>
                  <a:schemeClr val="bg1"/>
                </a:solidFill>
              </a:rPr>
              <a:t>:</a:t>
            </a:r>
            <a:r>
              <a:rPr lang="nb-NO" sz="2400" dirty="0"/>
              <a:t> </a:t>
            </a:r>
            <a:r>
              <a:rPr lang="nb-NO" sz="2400" dirty="0">
                <a:hlinkClick r:id="rId9"/>
              </a:rPr>
              <a:t>http://top500.org/</a:t>
            </a:r>
            <a:endParaRPr lang="nb-NO" dirty="0"/>
          </a:p>
        </p:txBody>
      </p:sp>
      <p:sp>
        <p:nvSpPr>
          <p:cNvPr id="19" name="Title 1"/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5436096" y="188640"/>
            <a:ext cx="345638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nb-NO" sz="33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Tianhe-2</a:t>
            </a:r>
            <a:endParaRPr lang="nb-NO" sz="25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3.120.000 kjerner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33.863 </a:t>
            </a:r>
            <a:r>
              <a:rPr lang="nb-NO" sz="25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Tflop</a:t>
            </a: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17.808 kW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1.024.000 GB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5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Kylin</a:t>
            </a:r>
            <a:r>
              <a:rPr lang="nb-NO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Linux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1" y="2779488"/>
            <a:ext cx="5380615" cy="2026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8094" y="2924944"/>
            <a:ext cx="3594451" cy="17073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9212" y="4591333"/>
            <a:ext cx="5933333" cy="22666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304724">
            <a:off x="5681465" y="1088934"/>
            <a:ext cx="2854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rgbClr val="FF0000">
                    <a:alpha val="59000"/>
                  </a:srgbClr>
                </a:solidFill>
              </a:rPr>
              <a:t>Verdens største </a:t>
            </a:r>
            <a:br>
              <a:rPr lang="nb-NO" sz="2800" dirty="0">
                <a:solidFill>
                  <a:srgbClr val="FF0000">
                    <a:alpha val="59000"/>
                  </a:srgbClr>
                </a:solidFill>
              </a:rPr>
            </a:br>
            <a:r>
              <a:rPr lang="nb-NO" sz="2800" dirty="0">
                <a:solidFill>
                  <a:srgbClr val="FF0000">
                    <a:alpha val="59000"/>
                  </a:srgbClr>
                </a:solidFill>
              </a:rPr>
              <a:t>og kjappeste:</a:t>
            </a:r>
            <a:br>
              <a:rPr lang="nb-NO" sz="2800" dirty="0">
                <a:solidFill>
                  <a:srgbClr val="FF0000">
                    <a:alpha val="59000"/>
                  </a:srgbClr>
                </a:solidFill>
              </a:rPr>
            </a:br>
            <a:r>
              <a:rPr lang="nb-NO" sz="2800" dirty="0">
                <a:solidFill>
                  <a:srgbClr val="FF0000">
                    <a:alpha val="59000"/>
                  </a:srgbClr>
                </a:solidFill>
              </a:rPr>
              <a:t>KINA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6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9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Læringsmål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7504" y="980728"/>
            <a:ext cx="9036496" cy="5760639"/>
          </a:xfrm>
        </p:spPr>
        <p:txBody>
          <a:bodyPr>
            <a:noAutofit/>
          </a:bodyPr>
          <a:lstStyle/>
          <a:p>
            <a:r>
              <a:rPr lang="nb-NO" sz="1800" dirty="0"/>
              <a:t>forklare hvordan tall, tekst, lyd og bilder kan </a:t>
            </a:r>
            <a:r>
              <a:rPr lang="nb-NO" sz="1800" dirty="0">
                <a:solidFill>
                  <a:srgbClr val="FF0000"/>
                </a:solidFill>
              </a:rPr>
              <a:t>representeres binært </a:t>
            </a:r>
            <a:r>
              <a:rPr lang="nb-NO" sz="1800" dirty="0"/>
              <a:t>og hvilke muligheter og begrensninger dette gir i forhold til analoge metoder.</a:t>
            </a:r>
          </a:p>
          <a:p>
            <a:r>
              <a:rPr lang="nb-NO" sz="1800" dirty="0"/>
              <a:t>redegjøre for prinsippene bak et </a:t>
            </a:r>
            <a:r>
              <a:rPr lang="nb-NO" sz="1800" dirty="0">
                <a:solidFill>
                  <a:srgbClr val="FF0000"/>
                </a:solidFill>
              </a:rPr>
              <a:t>posisjonstall</a:t>
            </a:r>
            <a:r>
              <a:rPr lang="nb-NO" sz="1800" dirty="0"/>
              <a:t>system og </a:t>
            </a:r>
            <a:r>
              <a:rPr lang="nb-NO" sz="1800" dirty="0">
                <a:solidFill>
                  <a:srgbClr val="FF0000"/>
                </a:solidFill>
              </a:rPr>
              <a:t>konvertere</a:t>
            </a:r>
            <a:r>
              <a:rPr lang="nb-NO" sz="1800" dirty="0"/>
              <a:t> mellom </a:t>
            </a:r>
            <a:r>
              <a:rPr lang="nb-NO" sz="1800" dirty="0">
                <a:solidFill>
                  <a:srgbClr val="FF0000"/>
                </a:solidFill>
              </a:rPr>
              <a:t>desimale</a:t>
            </a:r>
            <a:r>
              <a:rPr lang="nb-NO" sz="1800" dirty="0"/>
              <a:t>, </a:t>
            </a:r>
            <a:r>
              <a:rPr lang="nb-NO" sz="1800" dirty="0">
                <a:solidFill>
                  <a:srgbClr val="FF0000"/>
                </a:solidFill>
              </a:rPr>
              <a:t>binære</a:t>
            </a:r>
            <a:r>
              <a:rPr lang="nb-NO" sz="1800" dirty="0"/>
              <a:t> og </a:t>
            </a:r>
            <a:r>
              <a:rPr lang="nb-NO" sz="1800" dirty="0" err="1">
                <a:solidFill>
                  <a:srgbClr val="FF0000"/>
                </a:solidFill>
              </a:rPr>
              <a:t>hexadesimal</a:t>
            </a:r>
            <a:r>
              <a:rPr lang="nb-NO" sz="1800" dirty="0" err="1"/>
              <a:t>e</a:t>
            </a:r>
            <a:r>
              <a:rPr lang="nb-NO" sz="1800" dirty="0"/>
              <a:t> heltall</a:t>
            </a:r>
          </a:p>
          <a:p>
            <a:r>
              <a:rPr lang="nb-NO" sz="1800" dirty="0"/>
              <a:t>redegjøre for konsekvensene av at i datamaskiner så operer man alltid med en begrenset, forhåndsgitt </a:t>
            </a:r>
            <a:r>
              <a:rPr lang="nb-NO" sz="1800" dirty="0">
                <a:solidFill>
                  <a:srgbClr val="FF0000"/>
                </a:solidFill>
              </a:rPr>
              <a:t>presisjon</a:t>
            </a:r>
            <a:r>
              <a:rPr lang="nb-NO" sz="1800" dirty="0"/>
              <a:t> («ord-størrelse»)</a:t>
            </a:r>
          </a:p>
          <a:p>
            <a:r>
              <a:rPr lang="nb-NO" sz="1800" dirty="0"/>
              <a:t>forstå prinsippet bak </a:t>
            </a:r>
            <a:r>
              <a:rPr lang="nb-NO" sz="1800" dirty="0">
                <a:solidFill>
                  <a:srgbClr val="FF0000"/>
                </a:solidFill>
              </a:rPr>
              <a:t>toerkomplement</a:t>
            </a:r>
            <a:r>
              <a:rPr lang="nb-NO" sz="1800" dirty="0"/>
              <a:t> representasjon av heltall og konvertere mellom positive og negative heltall med en forhåndsgitt presisjon</a:t>
            </a:r>
          </a:p>
          <a:p>
            <a:r>
              <a:rPr lang="nb-NO" sz="1800" dirty="0"/>
              <a:t>beskrive virkemåten til </a:t>
            </a:r>
            <a:r>
              <a:rPr lang="nb-NO" sz="1800" dirty="0">
                <a:solidFill>
                  <a:srgbClr val="FF0000"/>
                </a:solidFill>
              </a:rPr>
              <a:t>IEEE 754</a:t>
            </a:r>
            <a:r>
              <a:rPr lang="nb-NO" sz="1800" dirty="0"/>
              <a:t> standarden for koding av </a:t>
            </a:r>
            <a:r>
              <a:rPr lang="nb-NO" sz="1800" dirty="0">
                <a:solidFill>
                  <a:srgbClr val="FF0000"/>
                </a:solidFill>
              </a:rPr>
              <a:t>flyttall</a:t>
            </a:r>
            <a:r>
              <a:rPr lang="nb-NO" sz="1800" dirty="0"/>
              <a:t>, og når denne er ønskelig/nødvendig å bruke</a:t>
            </a:r>
          </a:p>
          <a:p>
            <a:r>
              <a:rPr lang="nb-NO" sz="1800" dirty="0"/>
              <a:t>beskrive oppbyggingen av ulike </a:t>
            </a:r>
            <a:r>
              <a:rPr lang="nb-NO" sz="1800" dirty="0">
                <a:solidFill>
                  <a:srgbClr val="FF0000"/>
                </a:solidFill>
              </a:rPr>
              <a:t>kode-tabeller</a:t>
            </a:r>
            <a:r>
              <a:rPr lang="nb-NO" sz="1800" dirty="0"/>
              <a:t> for alfanumeriske tegn: US-</a:t>
            </a:r>
            <a:r>
              <a:rPr lang="nb-NO" sz="1800" dirty="0">
                <a:solidFill>
                  <a:srgbClr val="FF0000"/>
                </a:solidFill>
              </a:rPr>
              <a:t>ASCII</a:t>
            </a:r>
            <a:r>
              <a:rPr lang="nb-NO" sz="1800" dirty="0"/>
              <a:t>, </a:t>
            </a:r>
            <a:r>
              <a:rPr lang="nb-NO" sz="1800" dirty="0">
                <a:solidFill>
                  <a:srgbClr val="FF0000"/>
                </a:solidFill>
              </a:rPr>
              <a:t>ISO 8859-1</a:t>
            </a:r>
            <a:r>
              <a:rPr lang="nb-NO" sz="1800" dirty="0"/>
              <a:t>, UNICODE (UTF-8 og UTF-16) og benytte disse til å </a:t>
            </a:r>
            <a:r>
              <a:rPr lang="nb-NO" sz="1800" dirty="0" err="1"/>
              <a:t>feilsøke</a:t>
            </a:r>
            <a:r>
              <a:rPr lang="nb-NO" sz="1800" dirty="0"/>
              <a:t> vanlige tegnsett-problemer</a:t>
            </a:r>
          </a:p>
          <a:p>
            <a:r>
              <a:rPr lang="nb-NO" sz="1800" dirty="0"/>
              <a:t>kunne forklare prinsippet bak Huffman-koding/komprimering og utføre enkel </a:t>
            </a:r>
            <a:r>
              <a:rPr lang="nb-NO" sz="1800" dirty="0">
                <a:solidFill>
                  <a:srgbClr val="FF0000"/>
                </a:solidFill>
              </a:rPr>
              <a:t>ordbok-komprimering</a:t>
            </a:r>
          </a:p>
          <a:p>
            <a:r>
              <a:rPr lang="nb-NO" sz="1800" dirty="0"/>
              <a:t>forklare og vise forskjellen på grafikk-formater basert på raster- og vektor-grafikk.</a:t>
            </a:r>
          </a:p>
          <a:p>
            <a:r>
              <a:rPr lang="nb-NO" sz="1800" dirty="0"/>
              <a:t>benytte en </a:t>
            </a:r>
            <a:r>
              <a:rPr lang="nb-NO" sz="1800" dirty="0" err="1">
                <a:solidFill>
                  <a:srgbClr val="FF0000"/>
                </a:solidFill>
              </a:rPr>
              <a:t>hexeditor</a:t>
            </a:r>
            <a:r>
              <a:rPr lang="nb-NO" sz="1800" dirty="0"/>
              <a:t> til å inspisere og endre innholdet i filer i ulike formater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Laget for bestemte formål</a:t>
            </a:r>
          </a:p>
          <a:p>
            <a:r>
              <a:rPr lang="nb-NO" dirty="0"/>
              <a:t>Styres av en mikroprosessor/-</a:t>
            </a:r>
            <a:r>
              <a:rPr lang="nb-NO" dirty="0">
                <a:solidFill>
                  <a:srgbClr val="FF0000"/>
                </a:solidFill>
              </a:rPr>
              <a:t>kontroller</a:t>
            </a:r>
          </a:p>
          <a:p>
            <a:r>
              <a:rPr lang="nb-NO" dirty="0"/>
              <a:t>Programvaren er ferdiglaget, ofte ett enkelt program, og ligger gjerne i </a:t>
            </a:r>
            <a:r>
              <a:rPr lang="nb-NO" dirty="0" err="1"/>
              <a:t>firmware</a:t>
            </a:r>
            <a:endParaRPr lang="nb-NO" dirty="0"/>
          </a:p>
          <a:p>
            <a:pPr lvl="1"/>
            <a:r>
              <a:rPr lang="nb-NO" dirty="0"/>
              <a:t>Kan ofte konfigureres</a:t>
            </a:r>
          </a:p>
          <a:p>
            <a:pPr lvl="1"/>
            <a:r>
              <a:rPr lang="nb-NO" dirty="0"/>
              <a:t>Trenger (ofte) ikke OS</a:t>
            </a:r>
          </a:p>
          <a:p>
            <a:r>
              <a:rPr lang="nb-NO" dirty="0"/>
              <a:t>Eksempler</a:t>
            </a:r>
          </a:p>
          <a:p>
            <a:pPr lvl="1"/>
            <a:r>
              <a:rPr lang="nb-NO" dirty="0"/>
              <a:t>Vaskemaskiner, </a:t>
            </a:r>
            <a:r>
              <a:rPr lang="nb-NO" dirty="0" err="1"/>
              <a:t>hjemmeroutere</a:t>
            </a:r>
            <a:r>
              <a:rPr lang="nb-NO" dirty="0"/>
              <a:t>, klokkeradioer, gitarstemmere, bankkort (</a:t>
            </a:r>
            <a:r>
              <a:rPr lang="nb-NO" dirty="0" err="1"/>
              <a:t>smartcard</a:t>
            </a:r>
            <a:r>
              <a:rPr lang="nb-NO" dirty="0"/>
              <a:t>), SIM-kort, …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571591"/>
            <a:ext cx="4038600" cy="1497369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Par-tre siste årene har </a:t>
            </a:r>
            <a:r>
              <a:rPr lang="nb-NO" dirty="0">
                <a:solidFill>
                  <a:srgbClr val="00B050"/>
                </a:solidFill>
              </a:rPr>
              <a:t>Arduino</a:t>
            </a:r>
            <a:r>
              <a:rPr lang="nb-NO" dirty="0"/>
              <a:t> og Raspbury Pi åpnet for mye enklere hjemmeutvikling av ymse embedded systemer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30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5" y="9293"/>
            <a:ext cx="2265411" cy="143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Arduino YÚ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970753"/>
            <a:ext cx="512445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28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Mobiltelefoner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626516"/>
            <a:ext cx="8807896" cy="5256584"/>
          </a:xfrm>
        </p:spPr>
        <p:txBody>
          <a:bodyPr/>
          <a:lstStyle/>
          <a:p>
            <a:r>
              <a:rPr lang="nb-NO" dirty="0"/>
              <a:t>Tradisjonelt benytter mobiltelefoner enkle og «billige» </a:t>
            </a:r>
            <a:r>
              <a:rPr lang="nb-NO" dirty="0" err="1"/>
              <a:t>CPUer</a:t>
            </a:r>
            <a:endParaRPr lang="nb-NO" dirty="0"/>
          </a:p>
          <a:p>
            <a:pPr lvl="1"/>
            <a:r>
              <a:rPr lang="nb-NO" b="1" dirty="0"/>
              <a:t>ARM</a:t>
            </a:r>
            <a:r>
              <a:rPr lang="nb-NO" dirty="0"/>
              <a:t> eller </a:t>
            </a:r>
            <a:r>
              <a:rPr lang="nb-NO" b="1" dirty="0"/>
              <a:t>MIPS</a:t>
            </a:r>
            <a:r>
              <a:rPr lang="nb-NO" dirty="0"/>
              <a:t> ISA og kjerne</a:t>
            </a:r>
          </a:p>
          <a:p>
            <a:pPr lvl="1"/>
            <a:r>
              <a:rPr lang="nb-NO" dirty="0"/>
              <a:t>Mobilprodusentene produserer så selv tilpassende versjoner</a:t>
            </a:r>
          </a:p>
          <a:p>
            <a:r>
              <a:rPr lang="nb-NO" dirty="0"/>
              <a:t>Intel har ambisjoner i markedet.</a:t>
            </a:r>
          </a:p>
          <a:p>
            <a:r>
              <a:rPr lang="nb-NO" dirty="0"/>
              <a:t>«Smart-telefoner» ligner (kanskje) mest på en fullverdig PC med eget GSM-kort (med eget «operativsystem»)…</a:t>
            </a:r>
          </a:p>
          <a:p>
            <a:pPr lvl="1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31</a:t>
            </a:fld>
            <a:endParaRPr lang="nb-NO"/>
          </a:p>
        </p:txBody>
      </p:sp>
      <p:pic>
        <p:nvPicPr>
          <p:cNvPr id="13314" name="Picture 2" descr="http://images.gizmag.com/inline/cellpics-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-1848"/>
            <a:ext cx="2578233" cy="173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netdna.webdesignerdepot.com/uploads/cellphone_design/dkmb86g_487pr55s2hc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-33042"/>
            <a:ext cx="1261111" cy="17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tore.storeimages.cdn-apple.com/4087/as-images.apple.com/is/image/AppleInc/aos/published/images/i/ph/iphone6/lob/iphone6-lob-hero-bb-201409?wid=393&amp;hei=602&amp;fmt=png-alpha&amp;qlt=95&amp;.v=141026577459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872"/>
            <a:ext cx="1582864" cy="242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4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Desktop ≈ 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b="1" dirty="0">
                <a:solidFill>
                  <a:srgbClr val="002060"/>
                </a:solidFill>
              </a:rPr>
              <a:t>x86</a:t>
            </a:r>
          </a:p>
          <a:p>
            <a:pPr lvl="1"/>
            <a:r>
              <a:rPr lang="nb-NO" dirty="0">
                <a:solidFill>
                  <a:srgbClr val="002060"/>
                </a:solidFill>
              </a:rPr>
              <a:t>x86 er generisk betegnelse på CPUer med samme instruksjonsett som Intel har utviklet</a:t>
            </a:r>
          </a:p>
          <a:p>
            <a:r>
              <a:rPr lang="nb-NO" dirty="0">
                <a:solidFill>
                  <a:srgbClr val="0070C0"/>
                </a:solidFill>
              </a:rPr>
              <a:t>Apple</a:t>
            </a:r>
            <a:r>
              <a:rPr lang="nb-NO" dirty="0"/>
              <a:t> startet med Motorola 68000 RISC CPU, fortsatte med IBM/Freescale PowerPC </a:t>
            </a:r>
            <a:r>
              <a:rPr lang="nb-NO" dirty="0" err="1"/>
              <a:t>CPUer</a:t>
            </a:r>
            <a:endParaRPr lang="nb-NO" dirty="0"/>
          </a:p>
          <a:p>
            <a:pPr lvl="1"/>
            <a:r>
              <a:rPr lang="nb-NO" dirty="0"/>
              <a:t>Gikk over til x86 i 2005</a:t>
            </a:r>
          </a:p>
          <a:p>
            <a:r>
              <a:rPr lang="nb-NO" dirty="0"/>
              <a:t>Intel og AMD</a:t>
            </a:r>
          </a:p>
          <a:p>
            <a:pPr lvl="1"/>
            <a:r>
              <a:rPr lang="nb-NO" dirty="0"/>
              <a:t>Videreutvikler fremdeles x86 serien</a:t>
            </a:r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21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x86 instruksjonsett (CISC)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nb-NO" dirty="0">
                <a:solidFill>
                  <a:schemeClr val="accent2"/>
                </a:solidFill>
              </a:rPr>
              <a:t>Data flytting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Flytte data mellom registre og til/fra RAM</a:t>
            </a:r>
          </a:p>
          <a:p>
            <a:pPr lvl="1"/>
            <a:r>
              <a:rPr lang="nb-NO" dirty="0" err="1"/>
              <a:t>mov</a:t>
            </a:r>
            <a:r>
              <a:rPr lang="nb-NO" dirty="0"/>
              <a:t>, push, pop, …</a:t>
            </a:r>
          </a:p>
          <a:p>
            <a:r>
              <a:rPr lang="nb-NO" dirty="0">
                <a:solidFill>
                  <a:schemeClr val="accent2"/>
                </a:solidFill>
              </a:rPr>
              <a:t>Kontrolloverføring</a:t>
            </a:r>
            <a:r>
              <a:rPr lang="nb-NO" dirty="0"/>
              <a:t>: </a:t>
            </a:r>
          </a:p>
          <a:p>
            <a:pPr lvl="1"/>
            <a:r>
              <a:rPr lang="nb-NO" dirty="0"/>
              <a:t>Utføre betingelsessetninger (if, while) og metodekall </a:t>
            </a:r>
          </a:p>
          <a:p>
            <a:pPr lvl="1"/>
            <a:r>
              <a:rPr lang="nb-NO" dirty="0" err="1"/>
              <a:t>je</a:t>
            </a:r>
            <a:r>
              <a:rPr lang="nb-NO" dirty="0"/>
              <a:t>, </a:t>
            </a:r>
            <a:r>
              <a:rPr lang="nb-NO" dirty="0" err="1"/>
              <a:t>jg</a:t>
            </a:r>
            <a:r>
              <a:rPr lang="nb-NO" dirty="0"/>
              <a:t>, </a:t>
            </a:r>
            <a:r>
              <a:rPr lang="nb-NO" dirty="0" err="1"/>
              <a:t>jmp</a:t>
            </a:r>
            <a:r>
              <a:rPr lang="nb-NO" dirty="0"/>
              <a:t>, </a:t>
            </a:r>
            <a:r>
              <a:rPr lang="nb-NO" dirty="0" err="1"/>
              <a:t>call</a:t>
            </a:r>
            <a:r>
              <a:rPr lang="nb-NO" dirty="0"/>
              <a:t>, </a:t>
            </a:r>
            <a:r>
              <a:rPr lang="nb-NO" dirty="0" err="1"/>
              <a:t>ret</a:t>
            </a:r>
            <a:endParaRPr lang="nb-NO" dirty="0"/>
          </a:p>
          <a:p>
            <a:r>
              <a:rPr lang="nb-NO" dirty="0">
                <a:solidFill>
                  <a:schemeClr val="accent2"/>
                </a:solidFill>
              </a:rPr>
              <a:t>Aritmetikk/Logisk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Utføre operasjoner på data i registre</a:t>
            </a:r>
          </a:p>
          <a:p>
            <a:pPr lvl="1"/>
            <a:r>
              <a:rPr lang="nb-NO" dirty="0" err="1"/>
              <a:t>cmp</a:t>
            </a:r>
            <a:r>
              <a:rPr lang="nb-NO" dirty="0"/>
              <a:t>, </a:t>
            </a:r>
            <a:r>
              <a:rPr lang="nb-NO" dirty="0" err="1"/>
              <a:t>add</a:t>
            </a:r>
            <a:r>
              <a:rPr lang="nb-NO" dirty="0"/>
              <a:t>, sub, </a:t>
            </a:r>
            <a:r>
              <a:rPr lang="nb-NO" dirty="0" err="1"/>
              <a:t>inc</a:t>
            </a:r>
            <a:r>
              <a:rPr lang="nb-NO" dirty="0"/>
              <a:t>, mul, </a:t>
            </a:r>
            <a:r>
              <a:rPr lang="nb-NO" dirty="0" err="1"/>
              <a:t>imul</a:t>
            </a:r>
            <a:r>
              <a:rPr lang="nb-NO" dirty="0"/>
              <a:t>, not, and, or, </a:t>
            </a:r>
            <a:r>
              <a:rPr lang="nb-NO" dirty="0" err="1"/>
              <a:t>xor</a:t>
            </a:r>
            <a:endParaRPr lang="nb-NO" dirty="0"/>
          </a:p>
          <a:p>
            <a:r>
              <a:rPr lang="nb-NO" dirty="0">
                <a:solidFill>
                  <a:schemeClr val="accent2"/>
                </a:solidFill>
              </a:rPr>
              <a:t>Input/Output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in, </a:t>
            </a:r>
            <a:r>
              <a:rPr lang="nb-NO" dirty="0" err="1"/>
              <a:t>out</a:t>
            </a:r>
            <a:endParaRPr lang="nb-NO" dirty="0"/>
          </a:p>
          <a:p>
            <a:pPr lvl="1"/>
            <a:r>
              <a:rPr lang="nb-NO" dirty="0"/>
              <a:t>Skrive/lese til porter (og minneadresser)</a:t>
            </a:r>
          </a:p>
          <a:p>
            <a:r>
              <a:rPr lang="nb-NO" dirty="0">
                <a:solidFill>
                  <a:schemeClr val="accent2"/>
                </a:solidFill>
              </a:rPr>
              <a:t>Debug og Interrupt håndtering</a:t>
            </a:r>
            <a:r>
              <a:rPr lang="nb-NO" dirty="0">
                <a:solidFill>
                  <a:schemeClr val="tx2"/>
                </a:solidFill>
              </a:rPr>
              <a:t>:</a:t>
            </a:r>
            <a:r>
              <a:rPr lang="nb-NO" dirty="0"/>
              <a:t> </a:t>
            </a:r>
          </a:p>
          <a:p>
            <a:pPr lvl="1"/>
            <a:r>
              <a:rPr lang="nb-NO" dirty="0" err="1"/>
              <a:t>int</a:t>
            </a:r>
            <a:r>
              <a:rPr lang="nb-NO" dirty="0"/>
              <a:t>, sti, </a:t>
            </a:r>
            <a:r>
              <a:rPr lang="nb-NO" dirty="0" err="1"/>
              <a:t>hlt</a:t>
            </a:r>
            <a:r>
              <a:rPr lang="nb-NO" dirty="0"/>
              <a:t>, </a:t>
            </a:r>
            <a:r>
              <a:rPr lang="nb-NO" dirty="0" err="1"/>
              <a:t>nop</a:t>
            </a:r>
            <a:endParaRPr lang="nb-NO" dirty="0"/>
          </a:p>
          <a:p>
            <a:r>
              <a:rPr lang="nb-NO" b="1" dirty="0"/>
              <a:t>Flyttall</a:t>
            </a:r>
            <a:r>
              <a:rPr lang="nb-NO" dirty="0"/>
              <a:t> har egne instruksjoner</a:t>
            </a:r>
          </a:p>
          <a:p>
            <a:r>
              <a:rPr lang="nb-NO" dirty="0"/>
              <a:t>SIMD vektor og matriseinstruksjoner </a:t>
            </a:r>
          </a:p>
          <a:p>
            <a:pPr lvl="1"/>
            <a:r>
              <a:rPr lang="nb-NO" dirty="0"/>
              <a:t>MMX, 3D </a:t>
            </a:r>
            <a:r>
              <a:rPr lang="nb-NO" dirty="0" err="1"/>
              <a:t>Now</a:t>
            </a:r>
            <a:r>
              <a:rPr lang="nb-NO" dirty="0"/>
              <a:t>!, SSE 1-4</a:t>
            </a:r>
          </a:p>
          <a:p>
            <a:r>
              <a:rPr lang="nb-NO" dirty="0"/>
              <a:t>Egne instruksjoner for å endre prosessortilstand (system)</a:t>
            </a:r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1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G</a:t>
            </a:r>
            <a:r>
              <a:rPr lang="nb-NO" sz="3600" dirty="0"/>
              <a:t>raphics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P</a:t>
            </a:r>
            <a:r>
              <a:rPr lang="nb-NO" sz="3600" dirty="0"/>
              <a:t>rocessing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U</a:t>
            </a:r>
            <a:r>
              <a:rPr lang="nb-NO" sz="3600" dirty="0"/>
              <a:t>nit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124744"/>
            <a:ext cx="6192688" cy="2736304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Enten integrert på hovedkort, eller sitter på grafikkort</a:t>
            </a:r>
          </a:p>
          <a:p>
            <a:r>
              <a:rPr lang="nb-NO" dirty="0"/>
              <a:t>Massivt parallell</a:t>
            </a:r>
          </a:p>
          <a:p>
            <a:pPr lvl="1"/>
            <a:r>
              <a:rPr lang="nb-NO" dirty="0"/>
              <a:t>(nå) ~100vis av parallelle regneenheter</a:t>
            </a:r>
          </a:p>
          <a:p>
            <a:pPr lvl="1"/>
            <a:r>
              <a:rPr lang="nb-NO" dirty="0"/>
              <a:t>Regner på matriser (tabeller) av flyttall</a:t>
            </a:r>
          </a:p>
          <a:p>
            <a:pPr lvl="1"/>
            <a:r>
              <a:rPr lang="nb-NO" dirty="0"/>
              <a:t>Transformerer matematiske modeller til skjermbilder (</a:t>
            </a:r>
            <a:r>
              <a:rPr lang="nb-NO" dirty="0" err="1"/>
              <a:t>pixler</a:t>
            </a:r>
            <a:r>
              <a:rPr lang="nb-NO" dirty="0"/>
              <a:t> i </a:t>
            </a:r>
            <a:r>
              <a:rPr lang="nb-NO" dirty="0" err="1"/>
              <a:t>framebuffer</a:t>
            </a:r>
            <a:r>
              <a:rPr lang="nb-NO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34</a:t>
            </a:fld>
            <a:endParaRPr lang="nb-NO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-1"/>
            <a:ext cx="2931328" cy="686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797"/>
            <a:ext cx="3495660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38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7544" y="2492896"/>
            <a:ext cx="7772400" cy="1362075"/>
          </a:xfrm>
        </p:spPr>
        <p:txBody>
          <a:bodyPr/>
          <a:lstStyle/>
          <a:p>
            <a:r>
              <a:rPr lang="nb-NO" dirty="0"/>
              <a:t>LA OSS DESIGNE EN ENKEL DATAMASKIN!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39552" y="4077072"/>
            <a:ext cx="7772400" cy="1872208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ENKEL!!! (Forstå prinsippene)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Primitiv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Vi lager ikke elektronikken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Maskinen kan likevel gjøre noen 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b-NO" dirty="0"/>
              <a:t>Nærmere beskrivelse finner dere i </a:t>
            </a:r>
            <a:r>
              <a:rPr lang="nb-NO" b="1" dirty="0"/>
              <a:t>Kompendium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67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var arkitektur?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Hvordan bygger vi opp de </a:t>
            </a:r>
            <a:r>
              <a:rPr lang="nb-NO" i="1" dirty="0"/>
              <a:t>instruksjonene</a:t>
            </a:r>
            <a:r>
              <a:rPr lang="nb-NO" dirty="0"/>
              <a:t> som computeren skal utføre (eksekvere)</a:t>
            </a:r>
          </a:p>
          <a:p>
            <a:pPr lvl="1"/>
            <a:r>
              <a:rPr lang="nb-NO" dirty="0"/>
              <a:t>Hvilke typer instruksjoner skal vi ha?</a:t>
            </a:r>
          </a:p>
          <a:p>
            <a:pPr lvl="1"/>
            <a:r>
              <a:rPr lang="nb-NO" dirty="0"/>
              <a:t>Hvordan skal adressering foregå</a:t>
            </a:r>
          </a:p>
          <a:p>
            <a:r>
              <a:rPr lang="nb-NO" dirty="0"/>
              <a:t>Når vi har bestemt instruksjonssett (</a:t>
            </a:r>
            <a:r>
              <a:rPr lang="nb-NO" b="1" dirty="0">
                <a:solidFill>
                  <a:srgbClr val="FF0000"/>
                </a:solidFill>
              </a:rPr>
              <a:t>I</a:t>
            </a:r>
            <a:r>
              <a:rPr lang="nb-NO" dirty="0"/>
              <a:t>nstruction </a:t>
            </a:r>
            <a:r>
              <a:rPr lang="nb-NO" b="1" dirty="0">
                <a:solidFill>
                  <a:srgbClr val="FF0000"/>
                </a:solidFill>
              </a:rPr>
              <a:t>S</a:t>
            </a:r>
            <a:r>
              <a:rPr lang="nb-NO" dirty="0"/>
              <a:t>et </a:t>
            </a:r>
            <a:r>
              <a:rPr lang="nb-NO" b="1" dirty="0">
                <a:solidFill>
                  <a:srgbClr val="FF0000"/>
                </a:solidFill>
              </a:rPr>
              <a:t>A</a:t>
            </a:r>
            <a:r>
              <a:rPr lang="nb-NO" dirty="0"/>
              <a:t>rchitecture)  kan vi designe en CPU</a:t>
            </a:r>
          </a:p>
          <a:p>
            <a:r>
              <a:rPr lang="nb-NO" dirty="0"/>
              <a:t>I praksis blir dette en vekselvirkning mellom maskin-design og ISA-design</a:t>
            </a:r>
          </a:p>
          <a:p>
            <a:pPr lvl="1"/>
            <a:r>
              <a:rPr lang="nb-NO" dirty="0"/>
              <a:t>Vi har ett transistor-budsjett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Alle bits på CPU må legges i et </a:t>
            </a:r>
            <a:r>
              <a:rPr lang="nb-NO" b="1" dirty="0"/>
              <a:t>register</a:t>
            </a:r>
          </a:p>
          <a:p>
            <a:pPr lvl="1"/>
            <a:r>
              <a:rPr lang="nb-NO" dirty="0"/>
              <a:t>Et register er adresserbart minne (SRAM) som ligge inne på CPU</a:t>
            </a:r>
          </a:p>
          <a:p>
            <a:r>
              <a:rPr lang="nb-NO" dirty="0"/>
              <a:t>I Assembly-språk har typisk registrene egne «navn» og roller</a:t>
            </a:r>
          </a:p>
          <a:p>
            <a:pPr lvl="1"/>
            <a:r>
              <a:rPr lang="nb-NO" dirty="0"/>
              <a:t>Registrene som brukes til å manipulere variabler og verdier omtales som </a:t>
            </a:r>
            <a:r>
              <a:rPr lang="nb-NO" b="1" dirty="0"/>
              <a:t>arbeidsregistre</a:t>
            </a:r>
          </a:p>
          <a:p>
            <a:r>
              <a:rPr lang="nb-NO" dirty="0"/>
              <a:t>F.eks. i X86-64</a:t>
            </a:r>
            <a:endParaRPr lang="nb-NO" b="1" dirty="0"/>
          </a:p>
          <a:p>
            <a:pPr lvl="1"/>
            <a:r>
              <a:rPr lang="nb-NO" b="1" dirty="0"/>
              <a:t>RIP</a:t>
            </a:r>
            <a:r>
              <a:rPr lang="nb-NO" dirty="0"/>
              <a:t> er registeret som inneholder adressen til hvor i minnet neste instruksjon skal hentes fra</a:t>
            </a:r>
            <a:endParaRPr lang="nb-NO" b="1" dirty="0"/>
          </a:p>
          <a:p>
            <a:pPr lvl="1"/>
            <a:r>
              <a:rPr lang="nb-NO" b="1" dirty="0"/>
              <a:t>RAX</a:t>
            </a:r>
            <a:r>
              <a:rPr lang="nb-NO" dirty="0"/>
              <a:t> er registeret som oftest brukes til å lagre resultater i (akkumulator)</a:t>
            </a:r>
          </a:p>
          <a:p>
            <a:pPr lvl="1"/>
            <a:r>
              <a:rPr lang="nb-NO" b="1" dirty="0"/>
              <a:t>RCX</a:t>
            </a:r>
            <a:r>
              <a:rPr lang="nb-NO" dirty="0"/>
              <a:t> brukes oftest til nedtelling (tenk for-løkke)</a:t>
            </a:r>
          </a:p>
          <a:p>
            <a:pPr lvl="1"/>
            <a:r>
              <a:rPr lang="nb-NO" dirty="0"/>
              <a:t>+ </a:t>
            </a:r>
            <a:r>
              <a:rPr lang="nb-NO" u="sng" dirty="0"/>
              <a:t>mange</a:t>
            </a:r>
            <a:r>
              <a:rPr lang="nb-NO" dirty="0"/>
              <a:t> flere (minnebehandling, kjøring,…)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09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PrimRisc</a:t>
            </a:r>
            <a:r>
              <a:rPr lang="nb-NO" dirty="0"/>
              <a:t> v. 0.1 layout </a:t>
            </a:r>
          </a:p>
        </p:txBody>
      </p:sp>
      <p:pic>
        <p:nvPicPr>
          <p:cNvPr id="23040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70" y="1013645"/>
            <a:ext cx="6441189" cy="48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16216" y="908720"/>
            <a:ext cx="252028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b-NO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Akkumulator-basert</a:t>
            </a:r>
            <a:endParaRPr lang="nb-NO" sz="2600" kern="0" dirty="0"/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nb-NO" sz="2600" kern="0" dirty="0">
                <a:latin typeface="+mn-lt"/>
              </a:rPr>
              <a:t>Kun </a:t>
            </a:r>
            <a:r>
              <a:rPr lang="nb-NO" sz="2600" b="1" kern="0" dirty="0">
                <a:latin typeface="+mn-lt"/>
              </a:rPr>
              <a:t>ett</a:t>
            </a:r>
            <a:r>
              <a:rPr lang="nb-NO" sz="2600" kern="0" dirty="0">
                <a:latin typeface="+mn-lt"/>
              </a:rPr>
              <a:t> arbeids-register</a:t>
            </a:r>
            <a:endParaRPr kumimoji="0" lang="nb-NO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nb-NO" sz="2600" kern="0" dirty="0">
                <a:latin typeface="+mn-lt"/>
              </a:rPr>
              <a:t>8 bit adressering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nb-NO" sz="2600" kern="0" dirty="0">
                <a:latin typeface="+mn-lt"/>
              </a:rPr>
              <a:t>Bruker bare 5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b-NO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Load</a:t>
            </a:r>
            <a:r>
              <a:rPr kumimoji="0" lang="nb-NO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/store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nb-NO" sz="2600" kern="0" dirty="0">
                <a:latin typeface="+mn-lt"/>
              </a:rPr>
              <a:t>Alt går via RAM</a:t>
            </a:r>
            <a:endParaRPr lang="nb-NO" sz="2600" kern="0" dirty="0"/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nb-NO" sz="2600" kern="0" dirty="0">
                <a:latin typeface="+mn-lt"/>
              </a:rPr>
              <a:t>Enkelt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kumimoji="0" lang="nb-NO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Kan «egentlig</a:t>
            </a:r>
            <a:r>
              <a:rPr lang="nb-NO" sz="2600" kern="0" dirty="0"/>
              <a:t>» bare addere</a:t>
            </a:r>
            <a:endParaRPr kumimoji="0" lang="nb-NO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38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1763688" y="1196752"/>
            <a:ext cx="1172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inne</a:t>
            </a:r>
            <a:b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dresse</a:t>
            </a:r>
            <a:b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egister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2850031"/>
            <a:ext cx="1172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inne</a:t>
            </a:r>
            <a:b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ata</a:t>
            </a:r>
            <a:b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egister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9201" y="908720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rogram </a:t>
            </a: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ounter</a:t>
            </a: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2132856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b-NO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nstruction</a:t>
            </a:r>
            <a:b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egister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84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Register-«filen»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1520" y="1052736"/>
            <a:ext cx="8587680" cy="5400600"/>
          </a:xfrm>
        </p:spPr>
        <p:txBody>
          <a:bodyPr>
            <a:normAutofit fontScale="55000" lnSpcReduction="20000"/>
          </a:bodyPr>
          <a:lstStyle/>
          <a:p>
            <a:r>
              <a:rPr lang="nb-NO" b="1" dirty="0"/>
              <a:t>PC</a:t>
            </a:r>
            <a:r>
              <a:rPr lang="nb-NO" dirty="0"/>
              <a:t>   (Programteller).  </a:t>
            </a:r>
          </a:p>
          <a:p>
            <a:pPr lvl="1"/>
            <a:r>
              <a:rPr lang="nb-NO" dirty="0"/>
              <a:t>Dette registeret vil til enhver tid inneholde adressen til den lokasjon i primærlageret som neste instruksjon skal hentes fra.</a:t>
            </a:r>
          </a:p>
          <a:p>
            <a:r>
              <a:rPr lang="nb-NO" b="1" dirty="0"/>
              <a:t>IR</a:t>
            </a:r>
            <a:r>
              <a:rPr lang="nb-NO" dirty="0"/>
              <a:t>   (Instruksjonsregister).  </a:t>
            </a:r>
          </a:p>
          <a:p>
            <a:pPr lvl="1"/>
            <a:r>
              <a:rPr lang="nb-NO" dirty="0"/>
              <a:t>Dette registeret oppbevarer instruksjoner etter at de har blitt hentet fra primærlageret og før de sendes over i dekoderkretsene.  </a:t>
            </a:r>
            <a:endParaRPr lang="nb-NO" b="1" dirty="0"/>
          </a:p>
          <a:p>
            <a:r>
              <a:rPr lang="nb-NO" b="1" dirty="0"/>
              <a:t>MAR</a:t>
            </a:r>
            <a:r>
              <a:rPr lang="nb-NO" dirty="0"/>
              <a:t>  (adresseregister).  </a:t>
            </a:r>
          </a:p>
          <a:p>
            <a:pPr lvl="1"/>
            <a:r>
              <a:rPr lang="nb-NO" dirty="0"/>
              <a:t>Når vi ønsker å lese noe fra, eller legge noe inn i primærlageret må vi først plassere adressen i MAR. </a:t>
            </a:r>
            <a:endParaRPr lang="nb-NO" b="1" dirty="0"/>
          </a:p>
          <a:p>
            <a:r>
              <a:rPr lang="nb-NO" b="1" dirty="0"/>
              <a:t>MDR</a:t>
            </a:r>
            <a:r>
              <a:rPr lang="nb-NO" dirty="0"/>
              <a:t>  (dataregister).  </a:t>
            </a:r>
          </a:p>
          <a:p>
            <a:pPr lvl="1"/>
            <a:r>
              <a:rPr lang="nb-NO" dirty="0"/>
              <a:t>Når vi gjør en leseoperasjon fra primærlageret, plasseres resultatet her.  Skal vi skrive til primærlageret, må vi først plassere det vi skal skrive i MDR</a:t>
            </a:r>
            <a:endParaRPr lang="nb-NO" b="1" dirty="0"/>
          </a:p>
          <a:p>
            <a:r>
              <a:rPr lang="nb-NO" b="1" dirty="0"/>
              <a:t>ACC</a:t>
            </a:r>
            <a:r>
              <a:rPr lang="nb-NO" dirty="0"/>
              <a:t>  (</a:t>
            </a:r>
            <a:r>
              <a:rPr lang="nb-NO" dirty="0" err="1"/>
              <a:t>Accumulator</a:t>
            </a:r>
            <a:r>
              <a:rPr lang="nb-NO" dirty="0"/>
              <a:t>).  </a:t>
            </a:r>
          </a:p>
          <a:p>
            <a:pPr lvl="1"/>
            <a:r>
              <a:rPr lang="nb-NO" dirty="0"/>
              <a:t>Dette registret brukes først og fremst i forbindelse med regneoperasjoner. Det er også mulig å lese innholdet av en minneadresse inn i akkumulatoren med instruksjonen LOAD, og lagre innholdet av akkumulatoren med instruksjon STORE.</a:t>
            </a:r>
          </a:p>
          <a:p>
            <a:r>
              <a:rPr lang="nb-NO" dirty="0" err="1"/>
              <a:t>FLAGG-registeret</a:t>
            </a:r>
            <a:endParaRPr lang="nb-NO" dirty="0"/>
          </a:p>
          <a:p>
            <a:pPr lvl="1"/>
            <a:r>
              <a:rPr lang="nb-NO" dirty="0"/>
              <a:t>Trenger vi i forhold til å kunne gjøre betingede hopp (</a:t>
            </a:r>
            <a:r>
              <a:rPr lang="nb-NO" dirty="0" err="1"/>
              <a:t>if</a:t>
            </a:r>
            <a:r>
              <a:rPr lang="nb-NO" dirty="0"/>
              <a:t>, </a:t>
            </a:r>
            <a:r>
              <a:rPr lang="nb-NO" dirty="0" err="1"/>
              <a:t>while</a:t>
            </a:r>
            <a:r>
              <a:rPr lang="nb-NO" dirty="0"/>
              <a:t> og lignende)</a:t>
            </a:r>
          </a:p>
          <a:p>
            <a:pPr lvl="1"/>
            <a:r>
              <a:rPr lang="nb-NO" dirty="0"/>
              <a:t>Z-flagget (</a:t>
            </a:r>
            <a:r>
              <a:rPr lang="nb-NO" dirty="0" err="1"/>
              <a:t>Zero-flag</a:t>
            </a:r>
            <a:r>
              <a:rPr lang="nb-NO" dirty="0"/>
              <a:t>) blir satt til 1 hvis resultatet av en regneoperasjon blir null.</a:t>
            </a:r>
          </a:p>
          <a:p>
            <a:pPr lvl="1"/>
            <a:r>
              <a:rPr lang="nb-NO" dirty="0"/>
              <a:t>S-flagget (</a:t>
            </a:r>
            <a:r>
              <a:rPr lang="nb-NO" dirty="0" err="1"/>
              <a:t>Sign-flag</a:t>
            </a:r>
            <a:r>
              <a:rPr lang="nb-NO" dirty="0"/>
              <a:t>) blir satt til 1 hvis resultatet av en regneoperasjon blir negativt.</a:t>
            </a:r>
          </a:p>
          <a:p>
            <a:pPr lvl="1"/>
            <a:r>
              <a:rPr lang="nb-NO" dirty="0"/>
              <a:t>O-flagget (</a:t>
            </a:r>
            <a:r>
              <a:rPr lang="nb-NO" dirty="0" err="1"/>
              <a:t>Overflow-flag</a:t>
            </a:r>
            <a:r>
              <a:rPr lang="nb-NO" dirty="0"/>
              <a:t>) blir satt til 1 hvis resultatet av en regneoperasjon blir for stort (overflyt) for å få plass i ACC-registeret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39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9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 dag: Datamaskin</a:t>
            </a:r>
            <a:r>
              <a:rPr lang="nb-NO" dirty="0">
                <a:solidFill>
                  <a:srgbClr val="FF0000"/>
                </a:solidFill>
              </a:rPr>
              <a:t>arkitektur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980727"/>
            <a:ext cx="8229600" cy="5496271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rgbClr val="FF0000"/>
                </a:solidFill>
              </a:rPr>
              <a:t>B</a:t>
            </a:r>
            <a:r>
              <a:rPr lang="nb-NO" dirty="0"/>
              <a:t>oolsk algebra</a:t>
            </a:r>
          </a:p>
          <a:p>
            <a:pPr marL="914400" lvl="1" indent="-514350"/>
            <a:r>
              <a:rPr lang="nb-NO" dirty="0"/>
              <a:t>NOT, AND, OR, XOR</a:t>
            </a:r>
          </a:p>
          <a:p>
            <a:pPr marL="914400" lvl="1" indent="-514350"/>
            <a:r>
              <a:rPr lang="nb-NO" dirty="0"/>
              <a:t>Sekvensielle og kombinatoriske kretser.</a:t>
            </a:r>
            <a:br>
              <a:rPr lang="nb-NO" dirty="0"/>
            </a:b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nstruksjon</a:t>
            </a:r>
            <a:r>
              <a:rPr lang="nb-NO" dirty="0" err="1">
                <a:solidFill>
                  <a:srgbClr val="FF0000"/>
                </a:solidFill>
              </a:rPr>
              <a:t>S</a:t>
            </a:r>
            <a:r>
              <a:rPr lang="nb-NO" dirty="0" err="1"/>
              <a:t>ett</a:t>
            </a:r>
            <a:r>
              <a:rPr lang="nb-NO" dirty="0" err="1">
                <a:solidFill>
                  <a:srgbClr val="FF0000"/>
                </a:solidFill>
              </a:rPr>
              <a:t>A</a:t>
            </a:r>
            <a:r>
              <a:rPr lang="nb-NO" dirty="0" err="1"/>
              <a:t>rkitektur</a:t>
            </a:r>
            <a:r>
              <a:rPr lang="nb-NO" dirty="0"/>
              <a:t> (ISA)</a:t>
            </a:r>
          </a:p>
          <a:p>
            <a:pPr marL="914400" lvl="1" indent="-514350"/>
            <a:r>
              <a:rPr lang="nb-NO" dirty="0"/>
              <a:t>Hvilke instruksjoner?</a:t>
            </a:r>
          </a:p>
          <a:p>
            <a:pPr marL="914400" lvl="1" indent="-514350"/>
            <a:r>
              <a:rPr lang="nb-NO" dirty="0"/>
              <a:t>Størrelse på ord (antall bit)</a:t>
            </a:r>
          </a:p>
          <a:p>
            <a:pPr marL="914400" lvl="1" indent="-514350"/>
            <a:r>
              <a:rPr lang="nb-NO" dirty="0"/>
              <a:t>Adresseringsmoduser</a:t>
            </a:r>
          </a:p>
          <a:p>
            <a:pPr marL="914400" lvl="1" indent="-514350"/>
            <a:r>
              <a:rPr lang="nb-NO" dirty="0"/>
              <a:t>Registre</a:t>
            </a:r>
          </a:p>
          <a:p>
            <a:pPr marL="914400" lvl="1" indent="-514350"/>
            <a:r>
              <a:rPr lang="nb-NO" dirty="0"/>
              <a:t>Dataformater</a:t>
            </a:r>
          </a:p>
          <a:p>
            <a:pPr marL="914400" lvl="1" indent="-514350"/>
            <a:r>
              <a:rPr lang="nb-NO" dirty="0"/>
              <a:t>Hva CPU er egnet til å gjøre.</a:t>
            </a:r>
            <a:br>
              <a:rPr lang="nb-NO" dirty="0"/>
            </a:br>
            <a:endParaRPr lang="nb-NO" dirty="0"/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nb-NO" dirty="0"/>
              <a:t>Organisering (mikroarkitektur på CPU)</a:t>
            </a:r>
          </a:p>
          <a:p>
            <a:pPr marL="914400" lvl="1" indent="-514350"/>
            <a:r>
              <a:rPr lang="nb-NO" dirty="0"/>
              <a:t>Veiene data flyttes (bussarkitektur)</a:t>
            </a:r>
          </a:p>
          <a:p>
            <a:pPr marL="914400" lvl="1" indent="-514350"/>
            <a:r>
              <a:rPr lang="nb-NO" dirty="0"/>
              <a:t>Hvordan data lagres, f.eks. </a:t>
            </a:r>
            <a:r>
              <a:rPr lang="nb-NO" dirty="0" err="1"/>
              <a:t>Cache</a:t>
            </a:r>
            <a:endParaRPr lang="nb-NO" dirty="0"/>
          </a:p>
          <a:p>
            <a:pPr marL="914400" lvl="1" indent="-514350"/>
            <a:r>
              <a:rPr lang="nb-NO" dirty="0"/>
              <a:t>…</a:t>
            </a:r>
            <a:br>
              <a:rPr lang="nb-NO" dirty="0"/>
            </a:br>
            <a:endParaRPr lang="nb-NO" dirty="0"/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nb-NO" dirty="0"/>
              <a:t>Systemdesign (</a:t>
            </a:r>
            <a:r>
              <a:rPr lang="nb-NO" u="sng" dirty="0"/>
              <a:t>Neste gang!</a:t>
            </a:r>
            <a:r>
              <a:rPr lang="nb-NO" dirty="0"/>
              <a:t>)</a:t>
            </a:r>
          </a:p>
          <a:p>
            <a:pPr marL="914400" lvl="1" indent="-514350"/>
            <a:r>
              <a:rPr lang="nb-NO" dirty="0" err="1"/>
              <a:t>Chipset</a:t>
            </a:r>
            <a:r>
              <a:rPr lang="nb-NO" dirty="0"/>
              <a:t> (buss- og minne-kontrollere)</a:t>
            </a:r>
          </a:p>
          <a:p>
            <a:pPr marL="914400" lvl="1" indent="-514350"/>
            <a:r>
              <a:rPr lang="nb-NO" dirty="0"/>
              <a:t>Minneorganisering</a:t>
            </a:r>
          </a:p>
          <a:p>
            <a:pPr marL="914400" lvl="1" indent="-514350"/>
            <a:r>
              <a:rPr lang="nb-NO" dirty="0"/>
              <a:t>Virtuelt minne?</a:t>
            </a:r>
          </a:p>
          <a:p>
            <a:pPr marL="914400" lvl="1" indent="-514350"/>
            <a:r>
              <a:rPr lang="nb-NO" dirty="0"/>
              <a:t>DMA</a:t>
            </a:r>
          </a:p>
          <a:p>
            <a:pPr marL="914400" lvl="1" indent="-514350"/>
            <a:r>
              <a:rPr lang="nb-NO" dirty="0"/>
              <a:t>Hva og hvordan det er koplet sammen</a:t>
            </a:r>
          </a:p>
          <a:p>
            <a:pPr marL="914400" lvl="1" indent="-514350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11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0" y="4725144"/>
            <a:ext cx="8839200" cy="1728192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Alle instruksjoner er 16 bit (2 byte)</a:t>
            </a:r>
          </a:p>
          <a:p>
            <a:pPr lvl="1"/>
            <a:r>
              <a:rPr lang="nb-NO" dirty="0"/>
              <a:t>1 byte til </a:t>
            </a:r>
            <a:r>
              <a:rPr lang="nb-NO" b="1" dirty="0" err="1">
                <a:solidFill>
                  <a:srgbClr val="FF0000"/>
                </a:solidFill>
              </a:rPr>
              <a:t>opkode</a:t>
            </a:r>
            <a:endParaRPr lang="nb-NO" b="1" dirty="0">
              <a:solidFill>
                <a:srgbClr val="FF0000"/>
              </a:solidFill>
            </a:endParaRPr>
          </a:p>
          <a:p>
            <a:pPr lvl="2"/>
            <a:r>
              <a:rPr lang="nb-NO" dirty="0"/>
              <a:t>Bruker bare 4 bit (i denne versjonen)</a:t>
            </a:r>
          </a:p>
          <a:p>
            <a:pPr lvl="1"/>
            <a:r>
              <a:rPr lang="nb-NO" dirty="0"/>
              <a:t>1 byte i instruksjonen til adresser</a:t>
            </a:r>
          </a:p>
          <a:p>
            <a:pPr lvl="2"/>
            <a:r>
              <a:rPr lang="nb-NO" dirty="0"/>
              <a:t>Bruker bare 5 bit ( i denne versjonen)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0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Instruksjoner</a:t>
            </a:r>
          </a:p>
        </p:txBody>
      </p:sp>
      <p:pic>
        <p:nvPicPr>
          <p:cNvPr id="2314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920602"/>
            <a:ext cx="7992888" cy="377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5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4368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Eksempel på et </a:t>
            </a:r>
            <a:r>
              <a:rPr lang="nb-NO" dirty="0">
                <a:solidFill>
                  <a:srgbClr val="FF0000"/>
                </a:solidFill>
              </a:rPr>
              <a:t>program</a:t>
            </a:r>
            <a:r>
              <a:rPr lang="nb-NO" dirty="0"/>
              <a:t> i minnet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0735" y="5358676"/>
            <a:ext cx="9036496" cy="1238343"/>
          </a:xfrm>
        </p:spPr>
        <p:txBody>
          <a:bodyPr>
            <a:normAutofit fontScale="92500" lnSpcReduction="20000"/>
          </a:bodyPr>
          <a:lstStyle/>
          <a:p>
            <a:r>
              <a:rPr lang="nb-NO" i="1" dirty="0"/>
              <a:t>Kan</a:t>
            </a:r>
            <a:r>
              <a:rPr lang="nb-NO" dirty="0"/>
              <a:t> bruke en simulator av denne arkitekturen (</a:t>
            </a:r>
            <a:r>
              <a:rPr lang="nb-NO" dirty="0" err="1"/>
              <a:t>buggy</a:t>
            </a:r>
            <a:r>
              <a:rPr lang="nb-NO" dirty="0"/>
              <a:t>) på dagens øving (Se  </a:t>
            </a:r>
            <a:r>
              <a:rPr lang="nb-NO" dirty="0">
                <a:hlinkClick r:id="rId8"/>
              </a:rPr>
              <a:t>http://youtu.be/</a:t>
            </a:r>
            <a:r>
              <a:rPr lang="nb-NO" dirty="0" err="1">
                <a:hlinkClick r:id="rId8"/>
              </a:rPr>
              <a:t>igthwn_qGVI</a:t>
            </a:r>
            <a:r>
              <a:rPr lang="nb-NO" dirty="0"/>
              <a:t>)</a:t>
            </a:r>
          </a:p>
        </p:txBody>
      </p:sp>
      <p:pic>
        <p:nvPicPr>
          <p:cNvPr id="2324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2882" y="980728"/>
            <a:ext cx="784479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07504" y="3789041"/>
            <a:ext cx="903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Courier New" pitchFamily="49" charset="0"/>
                <a:cs typeface="Courier New" pitchFamily="49" charset="0"/>
              </a:rPr>
              <a:t>/* </a:t>
            </a:r>
            <a:r>
              <a:rPr lang="nb-NO" sz="2400" b="1" dirty="0">
                <a:latin typeface="Courier New" pitchFamily="49" charset="0"/>
                <a:cs typeface="Courier New" pitchFamily="49" charset="0"/>
              </a:rPr>
              <a:t>Last inn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i akkumulatoren data fra adresse 4,</a:t>
            </a:r>
            <a:br>
              <a:rPr lang="nb-NO" sz="2400" dirty="0">
                <a:latin typeface="Courier New" pitchFamily="49" charset="0"/>
                <a:cs typeface="Courier New" pitchFamily="49" charset="0"/>
              </a:rPr>
            </a:br>
            <a:r>
              <a:rPr lang="nb-NO" sz="2400" b="1" dirty="0">
                <a:latin typeface="Courier New" pitchFamily="49" charset="0"/>
                <a:cs typeface="Courier New" pitchFamily="49" charset="0"/>
              </a:rPr>
              <a:t>adder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med data fra adresse 5,</a:t>
            </a:r>
            <a:br>
              <a:rPr lang="nb-NO" sz="2400" dirty="0">
                <a:latin typeface="Courier New" pitchFamily="49" charset="0"/>
                <a:cs typeface="Courier New" pitchFamily="49" charset="0"/>
              </a:rPr>
            </a:br>
            <a:r>
              <a:rPr lang="nb-NO" sz="2400" b="1" dirty="0">
                <a:latin typeface="Courier New" pitchFamily="49" charset="0"/>
                <a:cs typeface="Courier New" pitchFamily="49" charset="0"/>
              </a:rPr>
              <a:t>lagre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på adressen som ligger på adresse 6,</a:t>
            </a:r>
          </a:p>
          <a:p>
            <a:r>
              <a:rPr lang="nb-NO" sz="2400" b="1" dirty="0">
                <a:latin typeface="Courier New" pitchFamily="49" charset="0"/>
                <a:cs typeface="Courier New" pitchFamily="49" charset="0"/>
              </a:rPr>
              <a:t>Avslutt</a:t>
            </a:r>
            <a:r>
              <a:rPr lang="nb-NO" sz="2400" dirty="0">
                <a:latin typeface="Courier New" pitchFamily="49" charset="0"/>
                <a:cs typeface="Courier New" pitchFamily="49" charset="0"/>
              </a:rPr>
              <a:t> kjøringen */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0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42</a:t>
            </a:fld>
            <a:endParaRPr lang="nb-NO"/>
          </a:p>
        </p:txBody>
      </p:sp>
      <p:pic>
        <p:nvPicPr>
          <p:cNvPr id="9" name="demoPrimCISC.mp4">
            <a:hlinkClick r:id="" action="ppaction://media"/>
          </p:cNvPr>
          <p:cNvPicPr>
            <a:picLocks noChangeAspect="1"/>
          </p:cNvPicPr>
          <p:nvPr>
            <a:vide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" y="0"/>
            <a:ext cx="9198123" cy="6729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59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Analyse/Kritikk av </a:t>
            </a:r>
            <a:r>
              <a:rPr lang="nb-NO" dirty="0" err="1"/>
              <a:t>PrimRISC</a:t>
            </a:r>
            <a:r>
              <a:rPr lang="nb-NO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Grei til å demonstrere en </a:t>
            </a:r>
            <a:r>
              <a:rPr lang="nb-NO" dirty="0" err="1">
                <a:solidFill>
                  <a:srgbClr val="FF0000"/>
                </a:solidFill>
              </a:rPr>
              <a:t>Fetch-Execute</a:t>
            </a:r>
            <a:r>
              <a:rPr lang="nb-NO" dirty="0"/>
              <a:t> syklus og hvordan instruksjoner </a:t>
            </a:r>
            <a:r>
              <a:rPr lang="nb-NO" i="1" dirty="0"/>
              <a:t>kan</a:t>
            </a:r>
            <a:r>
              <a:rPr lang="nb-NO" dirty="0"/>
              <a:t> være bygd opp</a:t>
            </a:r>
          </a:p>
          <a:p>
            <a:r>
              <a:rPr lang="nb-NO" dirty="0"/>
              <a:t>Mangler </a:t>
            </a:r>
            <a:r>
              <a:rPr lang="nb-NO" dirty="0" err="1">
                <a:solidFill>
                  <a:srgbClr val="FF0000"/>
                </a:solidFill>
              </a:rPr>
              <a:t>Pipelining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/>
              <a:t>Fattig instruksjonssett </a:t>
            </a:r>
          </a:p>
          <a:p>
            <a:pPr lvl="1"/>
            <a:r>
              <a:rPr lang="nb-NO" dirty="0"/>
              <a:t>8 mot x86-64 sine ~1000</a:t>
            </a:r>
          </a:p>
          <a:p>
            <a:r>
              <a:rPr lang="nb-NO" dirty="0"/>
              <a:t>Støtter ikke Systemprogrammering (OS), </a:t>
            </a:r>
            <a:r>
              <a:rPr lang="nb-NO" dirty="0" err="1"/>
              <a:t>multitasking</a:t>
            </a:r>
            <a:r>
              <a:rPr lang="nb-NO" dirty="0"/>
              <a:t> eller virtuelt minne</a:t>
            </a:r>
          </a:p>
          <a:p>
            <a:r>
              <a:rPr lang="nb-NO" dirty="0"/>
              <a:t>«Ganske klein, men dog så enkel»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3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Kritikk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b="1" dirty="0"/>
              <a:t>Har </a:t>
            </a:r>
            <a:r>
              <a:rPr lang="nb-NO" dirty="0"/>
              <a:t>støtte for betingede hopp</a:t>
            </a:r>
          </a:p>
          <a:p>
            <a:pPr lvl="1"/>
            <a:r>
              <a:rPr lang="nb-NO" dirty="0"/>
              <a:t>Kan implementere </a:t>
            </a:r>
            <a:r>
              <a:rPr lang="nb-NO" dirty="0" err="1">
                <a:latin typeface="Courier" pitchFamily="49" charset="0"/>
              </a:rPr>
              <a:t>if</a:t>
            </a:r>
            <a:r>
              <a:rPr lang="nb-NO" dirty="0"/>
              <a:t>, </a:t>
            </a:r>
            <a:r>
              <a:rPr lang="nb-NO" dirty="0">
                <a:latin typeface="Courier" pitchFamily="49" charset="0"/>
              </a:rPr>
              <a:t>for</a:t>
            </a:r>
            <a:r>
              <a:rPr lang="nb-NO" dirty="0"/>
              <a:t>, </a:t>
            </a:r>
            <a:r>
              <a:rPr lang="nb-NO" dirty="0" err="1">
                <a:latin typeface="Courier" pitchFamily="49" charset="0"/>
              </a:rPr>
              <a:t>while</a:t>
            </a:r>
            <a:r>
              <a:rPr lang="nb-NO" dirty="0"/>
              <a:t> o.l. </a:t>
            </a:r>
          </a:p>
          <a:p>
            <a:r>
              <a:rPr lang="nb-NO" dirty="0"/>
              <a:t>Mangler (skikkelig) HW-støtte for metoder!!!</a:t>
            </a:r>
          </a:p>
          <a:p>
            <a:pPr lvl="1"/>
            <a:r>
              <a:rPr lang="nb-NO" dirty="0"/>
              <a:t>I Intel/AMD løses dette med egne registre (</a:t>
            </a:r>
            <a:r>
              <a:rPr lang="nb-NO" dirty="0">
                <a:latin typeface="Courier" pitchFamily="49" charset="0"/>
              </a:rPr>
              <a:t>SS</a:t>
            </a:r>
            <a:r>
              <a:rPr lang="nb-NO" dirty="0"/>
              <a:t> og </a:t>
            </a:r>
            <a:r>
              <a:rPr lang="nb-NO" dirty="0">
                <a:latin typeface="Courier" pitchFamily="49" charset="0"/>
              </a:rPr>
              <a:t>SP</a:t>
            </a:r>
            <a:r>
              <a:rPr lang="nb-NO" dirty="0"/>
              <a:t>) og instruksjoner (</a:t>
            </a:r>
            <a:r>
              <a:rPr lang="nb-NO" dirty="0" err="1">
                <a:latin typeface="Courier" pitchFamily="49" charset="0"/>
              </a:rPr>
              <a:t>call</a:t>
            </a:r>
            <a:r>
              <a:rPr lang="nb-NO" dirty="0"/>
              <a:t>) som støtter bruk av et eget minneområde som </a:t>
            </a:r>
            <a:r>
              <a:rPr lang="nb-NO" b="1" dirty="0" err="1"/>
              <a:t>stack</a:t>
            </a:r>
            <a:r>
              <a:rPr lang="nb-NO" dirty="0"/>
              <a:t>.</a:t>
            </a:r>
          </a:p>
          <a:p>
            <a:r>
              <a:rPr lang="nb-NO" dirty="0"/>
              <a:t>Har ikke støtte for </a:t>
            </a:r>
            <a:r>
              <a:rPr lang="nb-NO" b="1" dirty="0"/>
              <a:t>interupt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Mer om dette de to neste gangene..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6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Teknikker og begreper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29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24628" y="995437"/>
            <a:ext cx="892899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4400" dirty="0"/>
              <a:t>GHz</a:t>
            </a:r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532746" y="35433"/>
            <a:ext cx="7315200" cy="914400"/>
          </a:xfrm>
        </p:spPr>
        <p:txBody>
          <a:bodyPr/>
          <a:lstStyle/>
          <a:p>
            <a:r>
              <a:rPr lang="nb-NO" dirty="0"/>
              <a:t>System-klokken (</a:t>
            </a:r>
            <a:r>
              <a:rPr lang="nb-NO" dirty="0" err="1"/>
              <a:t>Hz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02539" y="1196752"/>
            <a:ext cx="8487508" cy="533400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System-klokken holder </a:t>
            </a:r>
            <a:r>
              <a:rPr lang="nb-NO" u="sng" dirty="0"/>
              <a:t>takten</a:t>
            </a:r>
            <a:r>
              <a:rPr lang="nb-NO" dirty="0"/>
              <a:t>, viser ikke tiden!</a:t>
            </a:r>
            <a:endParaRPr lang="en-US" dirty="0"/>
          </a:p>
        </p:txBody>
      </p:sp>
      <p:pic>
        <p:nvPicPr>
          <p:cNvPr id="167940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40774" y="2122488"/>
            <a:ext cx="4851888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41" name="Picture 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0352" y="3476581"/>
            <a:ext cx="1825383" cy="292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7942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830106210"/>
              </p:ext>
            </p:extLst>
          </p:nvPr>
        </p:nvGraphicFramePr>
        <p:xfrm>
          <a:off x="411039" y="1628800"/>
          <a:ext cx="1712689" cy="1905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Utklipp" r:id="rId15" imgW="3063600" imgH="3147480" progId="">
                  <p:embed/>
                </p:oleObj>
              </mc:Choice>
              <mc:Fallback>
                <p:oleObj name="Utklipp" r:id="rId15" imgW="3063600" imgH="3147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39" y="1628800"/>
                        <a:ext cx="1712689" cy="19053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>
            <p:custDataLst>
              <p:tags r:id="rId9"/>
            </p:custDataLst>
          </p:nvPr>
        </p:nvGrpSpPr>
        <p:grpSpPr>
          <a:xfrm>
            <a:off x="504943" y="1916832"/>
            <a:ext cx="1556199" cy="1223962"/>
            <a:chOff x="191272" y="1844824"/>
            <a:chExt cx="1556199" cy="1223962"/>
          </a:xfrm>
        </p:grpSpPr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191272" y="1844824"/>
              <a:ext cx="1528396" cy="1223962"/>
            </a:xfrm>
            <a:prstGeom prst="line">
              <a:avLst/>
            </a:prstGeom>
            <a:noFill/>
            <a:ln w="7620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/>
            </a:p>
          </p:txBody>
        </p:sp>
        <p:sp>
          <p:nvSpPr>
            <p:cNvPr id="167944" name="Line 8"/>
            <p:cNvSpPr>
              <a:spLocks noChangeShapeType="1"/>
            </p:cNvSpPr>
            <p:nvPr/>
          </p:nvSpPr>
          <p:spPr bwMode="auto">
            <a:xfrm>
              <a:off x="219075" y="1844824"/>
              <a:ext cx="1528396" cy="1223962"/>
            </a:xfrm>
            <a:prstGeom prst="line">
              <a:avLst/>
            </a:prstGeom>
            <a:noFill/>
            <a:ln w="7620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46</a:t>
            </a:fld>
            <a:endParaRPr lang="nb-NO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090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Fetch</a:t>
            </a:r>
            <a:r>
              <a:rPr lang="nb-NO" dirty="0"/>
              <a:t>-</a:t>
            </a:r>
            <a:r>
              <a:rPr lang="nb-NO" dirty="0" err="1"/>
              <a:t>Execute</a:t>
            </a:r>
            <a:r>
              <a:rPr lang="nb-NO" dirty="0"/>
              <a:t>-syklusen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47</a:t>
            </a:fld>
            <a:endParaRPr lang="nb-NO"/>
          </a:p>
        </p:txBody>
      </p:sp>
      <p:pic>
        <p:nvPicPr>
          <p:cNvPr id="7" name="Picture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3356992"/>
            <a:ext cx="351023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5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5580112" y="116632"/>
            <a:ext cx="3456384" cy="3240360"/>
            <a:chOff x="192" y="1409"/>
            <a:chExt cx="3024" cy="2911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8532106">
              <a:off x="2136" y="3240"/>
              <a:ext cx="720" cy="38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endParaRPr lang="nb-NO"/>
            </a:p>
          </p:txBody>
        </p:sp>
        <p:pic>
          <p:nvPicPr>
            <p:cNvPr id="10" name="Picture 7" descr="fig4-06 mod h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" y="1409"/>
              <a:ext cx="3024" cy="2911"/>
            </a:xfrm>
            <a:prstGeom prst="rect">
              <a:avLst/>
            </a:prstGeom>
            <a:noFill/>
          </p:spPr>
        </p:pic>
      </p:grp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457200" y="1052736"/>
            <a:ext cx="4402138" cy="52562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b="1" dirty="0" err="1"/>
              <a:t>Fetch</a:t>
            </a:r>
            <a:r>
              <a:rPr lang="nb-NO" dirty="0"/>
              <a:t>: hente instruksjon fra minne og inn i register</a:t>
            </a:r>
          </a:p>
          <a:p>
            <a:pPr marL="514350" indent="-514350">
              <a:buFont typeface="+mj-lt"/>
              <a:buAutoNum type="arabicPeriod"/>
            </a:pPr>
            <a:r>
              <a:rPr lang="nb-NO" b="1" dirty="0" err="1"/>
              <a:t>Decode</a:t>
            </a:r>
            <a:r>
              <a:rPr lang="nb-NO" dirty="0"/>
              <a:t>: Tolke instruksjonen og sette opp kretsene som utfører den  </a:t>
            </a:r>
            <a:endParaRPr lang="nb-NO" b="1" dirty="0"/>
          </a:p>
          <a:p>
            <a:pPr marL="514350" indent="-514350">
              <a:buFont typeface="+mj-lt"/>
              <a:buAutoNum type="arabicPeriod"/>
            </a:pPr>
            <a:r>
              <a:rPr lang="nb-NO" b="1" dirty="0" err="1"/>
              <a:t>Execute</a:t>
            </a:r>
            <a:r>
              <a:rPr lang="nb-NO" dirty="0"/>
              <a:t>: Utføre instruksjonen på data/registre (endre tilstand)</a:t>
            </a:r>
          </a:p>
          <a:p>
            <a:pPr marL="514350" indent="-514350">
              <a:buFont typeface="+mj-lt"/>
              <a:buAutoNum type="arabicPeriod"/>
            </a:pPr>
            <a:r>
              <a:rPr lang="nb-NO" b="1" dirty="0"/>
              <a:t>Store</a:t>
            </a:r>
            <a:r>
              <a:rPr lang="nb-NO" dirty="0"/>
              <a:t>: Lagre resultat (tilbake i minnet)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2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Ex: MIPS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48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640024"/>
            <a:ext cx="8525747" cy="4217976"/>
          </a:xfrm>
          <a:prstGeom prst="rect">
            <a:avLst/>
          </a:prstGeom>
        </p:spPr>
      </p:pic>
      <p:sp>
        <p:nvSpPr>
          <p:cNvPr id="10" name="Right Arrow 9"/>
          <p:cNvSpPr/>
          <p:nvPr>
            <p:custDataLst>
              <p:tags r:id="rId5"/>
            </p:custDataLst>
          </p:nvPr>
        </p:nvSpPr>
        <p:spPr>
          <a:xfrm>
            <a:off x="12483" y="943871"/>
            <a:ext cx="978408" cy="2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1</a:t>
            </a:r>
            <a:endParaRPr lang="nb-NO" dirty="0"/>
          </a:p>
        </p:txBody>
      </p:sp>
      <p:sp>
        <p:nvSpPr>
          <p:cNvPr id="16" name="Right Arrow 15"/>
          <p:cNvSpPr/>
          <p:nvPr>
            <p:custDataLst>
              <p:tags r:id="rId6"/>
            </p:custDataLst>
          </p:nvPr>
        </p:nvSpPr>
        <p:spPr>
          <a:xfrm>
            <a:off x="12483" y="1345512"/>
            <a:ext cx="978408" cy="2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1</a:t>
            </a:r>
            <a:endParaRPr lang="nb-NO" dirty="0"/>
          </a:p>
        </p:txBody>
      </p:sp>
      <p:sp>
        <p:nvSpPr>
          <p:cNvPr id="23" name="Right Arrow 22"/>
          <p:cNvSpPr/>
          <p:nvPr>
            <p:custDataLst>
              <p:tags r:id="rId7"/>
            </p:custDataLst>
          </p:nvPr>
        </p:nvSpPr>
        <p:spPr>
          <a:xfrm>
            <a:off x="29912" y="1616065"/>
            <a:ext cx="978408" cy="224521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2</a:t>
            </a:r>
            <a:endParaRPr lang="nb-NO" dirty="0"/>
          </a:p>
        </p:txBody>
      </p:sp>
      <p:sp>
        <p:nvSpPr>
          <p:cNvPr id="24" name="Right Arrow 23"/>
          <p:cNvSpPr/>
          <p:nvPr>
            <p:custDataLst>
              <p:tags r:id="rId8"/>
            </p:custDataLst>
          </p:nvPr>
        </p:nvSpPr>
        <p:spPr>
          <a:xfrm>
            <a:off x="29912" y="1882123"/>
            <a:ext cx="978408" cy="224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3</a:t>
            </a:r>
            <a:endParaRPr lang="nb-NO" dirty="0"/>
          </a:p>
        </p:txBody>
      </p:sp>
      <p:sp>
        <p:nvSpPr>
          <p:cNvPr id="25" name="Right Arrow 24"/>
          <p:cNvSpPr/>
          <p:nvPr>
            <p:custDataLst>
              <p:tags r:id="rId9"/>
            </p:custDataLst>
          </p:nvPr>
        </p:nvSpPr>
        <p:spPr>
          <a:xfrm>
            <a:off x="34657" y="2145984"/>
            <a:ext cx="978408" cy="22452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4</a:t>
            </a:r>
            <a:endParaRPr lang="nb-NO" dirty="0"/>
          </a:p>
        </p:txBody>
      </p:sp>
      <p:sp>
        <p:nvSpPr>
          <p:cNvPr id="26" name="Right Arrow 25"/>
          <p:cNvSpPr/>
          <p:nvPr>
            <p:custDataLst>
              <p:tags r:id="rId10"/>
            </p:custDataLst>
          </p:nvPr>
        </p:nvSpPr>
        <p:spPr>
          <a:xfrm>
            <a:off x="0" y="2415503"/>
            <a:ext cx="978408" cy="224521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INSTR 5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2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4.81481E-6 L 0.1265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7 L 0.30764 -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2.37104E-6 L 0.12657 -0.00047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6 L 0.30764 -0.00046 " pathEditMode="fixed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97779E-6 L 0.13021 -0.00046 " pathEditMode="fixed" rAng="0" ptsTypes="AA">
                                      <p:cBhvr>
                                        <p:cTn id="27" dur="1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6 L 0.30764 -0.00046 " pathEditMode="fixed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34328E-6 L 0.13021 -0.00046 " pathEditMode="fixed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fixed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fixed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6 L 0.30764 -0.0004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27088E-6 L 0.1302 -0.00047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fixed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6 L 0.30764 -0.00046 " pathEditMode="fixed" rAng="0" ptsTypes="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63636E-6 L 0.1302 -0.00047 " pathEditMode="fixed" rAng="0" ptsTypes="AA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fixed" rAng="0" ptsTypes="AA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fixed" rAng="0" ptsTypes="AA">
                                      <p:cBhvr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-0.00046 L 0.30764 -0.00046 " pathEditMode="fixed" rAng="0" ptsTypes="AA">
                                      <p:cBhvr>
                                        <p:cTn id="6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fixed" rAng="0" ptsTypes="AA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047 L 0.49236 -0.00047 " pathEditMode="fixed" rAng="0" ptsTypes="AA">
                                      <p:cBhvr>
                                        <p:cTn id="7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36 -0.00047 L 0.68142 -0.00047 " pathEditMode="fixed" rAng="0" ptsTypes="AA">
                                      <p:cBhvr>
                                        <p:cTn id="7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0"/>
                            </p:stCondLst>
                            <p:childTnLst>
                              <p:par>
                                <p:cTn id="7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42 -0.00047 L 0.8467 -0.00047 " pathEditMode="fixed" rAng="0" ptsTypes="AA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  <p:subTnLst>
                                    <p:audio>
                                      <p:cMediaNode vol="90000"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23" grpId="0" animBg="1"/>
      <p:bldP spid="23" grpId="1" animBg="1"/>
      <p:bldP spid="23" grpId="2" animBg="1"/>
      <p:bldP spid="23" grpId="3" animBg="1"/>
      <p:bldP spid="23" grpId="4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6" grpId="2" animBg="1"/>
      <p:bldP spid="26" grpId="3" animBg="1"/>
      <p:bldP spid="26" grpId="4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Pipelining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3816278"/>
            <a:ext cx="8229600" cy="2565049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Siden det er forskjellige enheter på CPU som henter, dekoder, utfører og lagrer kan disse kjøres i parallell («samlebånd»)</a:t>
            </a:r>
          </a:p>
          <a:p>
            <a:pPr lvl="1"/>
            <a:r>
              <a:rPr lang="nb-NO" dirty="0"/>
              <a:t>Kan starte å hente en ny instruksjon så fort denne er overlatt til dekoding</a:t>
            </a:r>
          </a:p>
          <a:p>
            <a:r>
              <a:rPr lang="nb-NO" dirty="0"/>
              <a:t>I moderne Intel/AMD </a:t>
            </a:r>
            <a:r>
              <a:rPr lang="nb-NO" dirty="0" err="1"/>
              <a:t>CPUer</a:t>
            </a:r>
            <a:r>
              <a:rPr lang="nb-NO" dirty="0"/>
              <a:t> det «dype og lange» pipelines.. </a:t>
            </a:r>
          </a:p>
          <a:p>
            <a:pPr lvl="1"/>
            <a:r>
              <a:rPr lang="nb-NO" dirty="0"/>
              <a:t>15-25 trinn -&gt;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49</a:t>
            </a:fld>
            <a:endParaRPr lang="nb-NO"/>
          </a:p>
        </p:txBody>
      </p:sp>
      <p:pic>
        <p:nvPicPr>
          <p:cNvPr id="7" name="Picture 4" descr="04_1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7905" y="14131"/>
            <a:ext cx="5436096" cy="299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5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79512" y="1030221"/>
            <a:ext cx="3381364" cy="2786058"/>
            <a:chOff x="192" y="1409"/>
            <a:chExt cx="3024" cy="2911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8532106">
              <a:off x="2136" y="3240"/>
              <a:ext cx="720" cy="38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endParaRPr lang="nb-NO"/>
            </a:p>
          </p:txBody>
        </p:sp>
        <p:pic>
          <p:nvPicPr>
            <p:cNvPr id="10" name="Picture 7" descr="fig4-06 mod h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" y="1409"/>
              <a:ext cx="3024" cy="2911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932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980727"/>
            <a:ext cx="8712968" cy="5804325"/>
          </a:xfrm>
          <a:prstGeom prst="rect">
            <a:avLst/>
          </a:prstGeom>
          <a:solidFill>
            <a:schemeClr val="bg1">
              <a:alpha val="22000"/>
            </a:schemeClr>
          </a:solidFill>
          <a:effectLst/>
        </p:spPr>
      </p:pic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4774402"/>
            <a:ext cx="8300393" cy="1486087"/>
          </a:xfrm>
        </p:spPr>
        <p:txBody>
          <a:bodyPr>
            <a:noAutofit/>
          </a:bodyPr>
          <a:lstStyle/>
          <a:p>
            <a:pPr algn="r"/>
            <a:r>
              <a:rPr lang="nb-NO" sz="9600" dirty="0">
                <a:solidFill>
                  <a:srgbClr val="00B050"/>
                </a:solidFill>
                <a:latin typeface="Elephant" panose="02020904090505020303" pitchFamily="18" charset="0"/>
              </a:rPr>
              <a:t>algebra</a:t>
            </a:r>
            <a:endParaRPr lang="nb-NO" sz="48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39552" y="2150385"/>
            <a:ext cx="1996343" cy="378271"/>
          </a:xfrm>
        </p:spPr>
        <p:txBody>
          <a:bodyPr>
            <a:normAutofit lnSpcReduction="10000"/>
          </a:bodyPr>
          <a:lstStyle/>
          <a:p>
            <a:r>
              <a:rPr lang="nb-NO" dirty="0"/>
              <a:t>Men </a:t>
            </a:r>
            <a:r>
              <a:rPr lang="nb-NO" dirty="0">
                <a:solidFill>
                  <a:srgbClr val="FF0000"/>
                </a:solidFill>
              </a:rPr>
              <a:t>FØRST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0" y="2823213"/>
            <a:ext cx="7848872" cy="159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  <a:cs typeface="Georgia" pitchFamily="-65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nb-NO" sz="12400" dirty="0">
                <a:solidFill>
                  <a:srgbClr val="00B050"/>
                </a:solidFill>
                <a:latin typeface="Old English Text MT" panose="03040902040508030806" pitchFamily="66" charset="0"/>
              </a:rPr>
              <a:t>Boolsk</a:t>
            </a:r>
            <a:r>
              <a:rPr lang="nb-NO" sz="8000" dirty="0">
                <a:latin typeface="Old English Text MT" panose="03040902040508030806" pitchFamily="66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1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Superskalaritet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3322712" cy="525658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Superskalaritet er en form for parallellisering der vi har </a:t>
            </a:r>
            <a:r>
              <a:rPr lang="nb-NO" dirty="0">
                <a:solidFill>
                  <a:srgbClr val="FF0000"/>
                </a:solidFill>
              </a:rPr>
              <a:t>flere</a:t>
            </a:r>
            <a:r>
              <a:rPr lang="nb-NO" dirty="0"/>
              <a:t> (parallelle)</a:t>
            </a:r>
            <a:br>
              <a:rPr lang="nb-NO" dirty="0"/>
            </a:br>
            <a:r>
              <a:rPr lang="nb-NO" b="1" dirty="0"/>
              <a:t>ALU</a:t>
            </a:r>
            <a:r>
              <a:rPr lang="nb-NO" dirty="0"/>
              <a:t> og </a:t>
            </a:r>
            <a:r>
              <a:rPr lang="nb-NO" b="1" dirty="0"/>
              <a:t>FPU</a:t>
            </a:r>
            <a:r>
              <a:rPr lang="nb-NO" dirty="0"/>
              <a:t> tilgjengelig på CPU</a:t>
            </a:r>
          </a:p>
          <a:p>
            <a:r>
              <a:rPr lang="nb-NO" dirty="0"/>
              <a:t>Kan da utføre (enda) flere instruksjoner samtidig!</a:t>
            </a:r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50</a:t>
            </a:fld>
            <a:endParaRPr lang="nb-NO"/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3905250" y="1052736"/>
            <a:ext cx="5238750" cy="4499629"/>
            <a:chOff x="3905250" y="1052736"/>
            <a:chExt cx="5238750" cy="44996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250" y="1052736"/>
              <a:ext cx="5238750" cy="38481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788024" y="4906034"/>
              <a:ext cx="321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AMD Athlon hadde tre ALUer </a:t>
              </a:r>
              <a:br>
                <a:rPr lang="nb-NO" dirty="0"/>
              </a:br>
              <a:r>
                <a:rPr lang="nb-NO" dirty="0"/>
                <a:t>og en SIMD flyttallenhet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16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36993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Flere «kjerner»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199" y="1124744"/>
            <a:ext cx="5009301" cy="5256584"/>
          </a:xfrm>
        </p:spPr>
        <p:txBody>
          <a:bodyPr/>
          <a:lstStyle/>
          <a:p>
            <a:r>
              <a:rPr lang="nb-NO" dirty="0"/>
              <a:t>CPU inneholder flere fullverdige «under-</a:t>
            </a:r>
            <a:r>
              <a:rPr lang="nb-NO" dirty="0" err="1"/>
              <a:t>CPUer</a:t>
            </a:r>
            <a:r>
              <a:rPr lang="nb-NO" dirty="0"/>
              <a:t>», som kan kjøre programvare </a:t>
            </a:r>
            <a:r>
              <a:rPr lang="nb-NO" dirty="0" err="1"/>
              <a:t>parallellt</a:t>
            </a:r>
            <a:r>
              <a:rPr lang="nb-NO" dirty="0"/>
              <a:t>.</a:t>
            </a:r>
          </a:p>
          <a:p>
            <a:r>
              <a:rPr lang="nb-NO" dirty="0"/>
              <a:t>For at dette skal være vits i må man ha programmer som </a:t>
            </a:r>
            <a:r>
              <a:rPr lang="nb-NO" b="1" dirty="0"/>
              <a:t>kan</a:t>
            </a:r>
            <a:r>
              <a:rPr lang="nb-NO" dirty="0"/>
              <a:t> parallelliseres og ikke må kjøres rent sekvensielt!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51</a:t>
            </a:fld>
            <a:endParaRPr lang="nb-NO"/>
          </a:p>
        </p:txBody>
      </p:sp>
      <p:pic>
        <p:nvPicPr>
          <p:cNvPr id="7170" name="Picture 2" descr="File:Dual Core Generic.sv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01" y="1052736"/>
            <a:ext cx="3525867" cy="408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2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224805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CPU </a:t>
            </a:r>
            <a:r>
              <a:rPr lang="nb-NO" dirty="0" err="1"/>
              <a:t>vs</a:t>
            </a:r>
            <a:r>
              <a:rPr lang="nb-NO" dirty="0"/>
              <a:t>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0931" y="1268760"/>
            <a:ext cx="8507288" cy="1080120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CPU ytelse/hastighet ha doblet seg annet hvert år</a:t>
            </a:r>
          </a:p>
          <a:p>
            <a:r>
              <a:rPr lang="nb-NO" dirty="0"/>
              <a:t>DRAM ytelse/hastighet hvert sjette år!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52</a:t>
            </a:fld>
            <a:endParaRPr lang="nb-NO"/>
          </a:p>
        </p:txBody>
      </p:sp>
      <p:pic>
        <p:nvPicPr>
          <p:cNvPr id="614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05584"/>
            <a:ext cx="3882380" cy="33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>
            <p:custDataLst>
              <p:tags r:id="rId6"/>
            </p:custDataLst>
          </p:nvPr>
        </p:nvGrpSpPr>
        <p:grpSpPr>
          <a:xfrm>
            <a:off x="107504" y="2752606"/>
            <a:ext cx="3650922" cy="3614979"/>
            <a:chOff x="323528" y="2167910"/>
            <a:chExt cx="3650922" cy="3614979"/>
          </a:xfrm>
        </p:grpSpPr>
        <p:sp>
          <p:nvSpPr>
            <p:cNvPr id="7" name="TextBox 6"/>
            <p:cNvSpPr txBox="1"/>
            <p:nvPr/>
          </p:nvSpPr>
          <p:spPr>
            <a:xfrm>
              <a:off x="3635896" y="550589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/>
                <a:t>År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528" y="2167910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50" dirty="0"/>
                <a:t>Ytelse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4644008" y="2420888"/>
            <a:ext cx="440283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Det fullstendige programmet ligger i RAM</a:t>
            </a:r>
          </a:p>
          <a:p>
            <a:pPr lvl="1"/>
            <a:r>
              <a:rPr lang="nb-NO" dirty="0"/>
              <a:t>Det er bare enkeltinstruksjoner og enkeltdata som er på CPU</a:t>
            </a:r>
          </a:p>
          <a:p>
            <a:r>
              <a:rPr lang="nb-NO" dirty="0"/>
              <a:t>-&gt;PROBLEM!!!</a:t>
            </a:r>
          </a:p>
          <a:p>
            <a:r>
              <a:rPr lang="nb-NO" dirty="0"/>
              <a:t>Utfordringen er å holde pipelinen full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5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tjliu.myweb.hinet.net/COA_CH_6.files/image007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06" y="1556792"/>
            <a:ext cx="7330101" cy="42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7940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Minne-hierarkiet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79512" y="946198"/>
            <a:ext cx="3024336" cy="3778946"/>
          </a:xfrm>
        </p:spPr>
        <p:txBody>
          <a:bodyPr/>
          <a:lstStyle/>
          <a:p>
            <a:r>
              <a:rPr lang="nb-NO" dirty="0"/>
              <a:t>Å gjøre noe i et register tar typisk en klokkepuls</a:t>
            </a:r>
          </a:p>
          <a:p>
            <a:r>
              <a:rPr lang="nb-NO" dirty="0"/>
              <a:t>Å lese/skrive RAM typisk 150-300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4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 err="1">
                <a:solidFill>
                  <a:srgbClr val="FF0000"/>
                </a:solidFill>
              </a:rPr>
              <a:t>Cache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Lokalitetsprinsippet</a:t>
            </a:r>
          </a:p>
          <a:p>
            <a:pPr lvl="1"/>
            <a:r>
              <a:rPr lang="nb-NO" dirty="0" err="1"/>
              <a:t>Ca</a:t>
            </a:r>
            <a:r>
              <a:rPr lang="nb-NO" dirty="0"/>
              <a:t> 5 % av koden kjøres </a:t>
            </a:r>
            <a:r>
              <a:rPr lang="nb-NO" dirty="0" err="1"/>
              <a:t>ca</a:t>
            </a:r>
            <a:r>
              <a:rPr lang="nb-NO" dirty="0"/>
              <a:t> 95% av tiden</a:t>
            </a:r>
          </a:p>
          <a:p>
            <a:pPr lvl="1"/>
            <a:r>
              <a:rPr lang="nb-NO" dirty="0"/>
              <a:t>Instruksjoner som skal utføres er lagret i den rekkefølgen de skal utføres</a:t>
            </a:r>
          </a:p>
          <a:p>
            <a:r>
              <a:rPr lang="nb-NO" dirty="0"/>
              <a:t>Cacheing benytter seg av dette ved at vi </a:t>
            </a:r>
            <a:r>
              <a:rPr lang="nb-NO" dirty="0">
                <a:solidFill>
                  <a:srgbClr val="FF0000"/>
                </a:solidFill>
              </a:rPr>
              <a:t>mellomlagrer</a:t>
            </a:r>
            <a:r>
              <a:rPr lang="nb-NO" dirty="0"/>
              <a:t> sist innleste </a:t>
            </a:r>
            <a:r>
              <a:rPr lang="nb-NO" dirty="0">
                <a:solidFill>
                  <a:srgbClr val="FF0000"/>
                </a:solidFill>
              </a:rPr>
              <a:t>instruksjoner</a:t>
            </a:r>
            <a:r>
              <a:rPr lang="nb-NO" dirty="0"/>
              <a:t> i </a:t>
            </a:r>
            <a:r>
              <a:rPr lang="nb-NO" dirty="0">
                <a:solidFill>
                  <a:srgbClr val="FF0000"/>
                </a:solidFill>
              </a:rPr>
              <a:t>cache-minne</a:t>
            </a:r>
          </a:p>
          <a:p>
            <a:pPr lvl="1"/>
            <a:r>
              <a:rPr lang="nb-NO" dirty="0"/>
              <a:t>Mye løkker medfører lett tilgjengelighet…</a:t>
            </a:r>
          </a:p>
          <a:p>
            <a:r>
              <a:rPr lang="nb-NO" dirty="0"/>
              <a:t>+ </a:t>
            </a:r>
            <a:r>
              <a:rPr lang="nb-NO" dirty="0" err="1"/>
              <a:t>Pageing</a:t>
            </a:r>
            <a:endParaRPr lang="nb-NO" dirty="0"/>
          </a:p>
          <a:p>
            <a:pPr lvl="1"/>
            <a:r>
              <a:rPr lang="nb-NO" dirty="0"/>
              <a:t>Vi leser typisk ikke inn enkeltinstruksjoner til </a:t>
            </a:r>
            <a:r>
              <a:rPr lang="nb-NO" dirty="0" err="1"/>
              <a:t>Cache</a:t>
            </a:r>
            <a:r>
              <a:rPr lang="nb-NO" dirty="0"/>
              <a:t>, men minneblokker på 4 </a:t>
            </a:r>
            <a:r>
              <a:rPr lang="nb-NO" dirty="0" err="1"/>
              <a:t>KiB</a:t>
            </a:r>
            <a:endParaRPr lang="nb-NO" dirty="0"/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37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Cache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229600" cy="720080"/>
          </a:xfrm>
        </p:spPr>
        <p:txBody>
          <a:bodyPr/>
          <a:lstStyle/>
          <a:p>
            <a:r>
              <a:rPr lang="nb-NO" dirty="0"/>
              <a:t>I prinsippet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55</a:t>
            </a:fld>
            <a:endParaRPr lang="nb-NO"/>
          </a:p>
        </p:txBody>
      </p:sp>
      <p:grpSp>
        <p:nvGrpSpPr>
          <p:cNvPr id="7" name="Group 4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657600" y="1676400"/>
            <a:ext cx="1905000" cy="990600"/>
            <a:chOff x="2304" y="1056"/>
            <a:chExt cx="1200" cy="62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304" y="1056"/>
              <a:ext cx="1200" cy="6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448" y="1200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>
                  <a:latin typeface="Times New Roman" pitchFamily="18" charset="0"/>
                </a:rPr>
                <a:t> </a:t>
              </a:r>
              <a:r>
                <a:rPr lang="nb-NO" sz="2400"/>
                <a:t>   CPU</a:t>
              </a:r>
            </a:p>
          </p:txBody>
        </p:sp>
      </p:grpSp>
      <p:grpSp>
        <p:nvGrpSpPr>
          <p:cNvPr id="10" name="Group 7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657600" y="3429000"/>
            <a:ext cx="1981200" cy="533400"/>
            <a:chOff x="2304" y="2160"/>
            <a:chExt cx="1248" cy="336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304" y="2160"/>
              <a:ext cx="1248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400" y="2208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 dirty="0" err="1"/>
                <a:t>Cache</a:t>
              </a:r>
              <a:r>
                <a:rPr lang="nb-NO" sz="1600" dirty="0"/>
                <a:t> kontroller</a:t>
              </a:r>
              <a:r>
                <a:rPr lang="nb-NO" sz="2400" dirty="0"/>
                <a:t> </a:t>
              </a:r>
            </a:p>
          </p:txBody>
        </p:sp>
      </p:grpSp>
      <p:grpSp>
        <p:nvGrpSpPr>
          <p:cNvPr id="13" name="Group 10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219200" y="4343400"/>
            <a:ext cx="1752600" cy="990600"/>
            <a:chOff x="768" y="2736"/>
            <a:chExt cx="1104" cy="624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768" y="2736"/>
              <a:ext cx="1104" cy="6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912" y="2880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 dirty="0"/>
                <a:t>   </a:t>
              </a:r>
              <a:r>
                <a:rPr lang="nb-NO" sz="2400" dirty="0" err="1"/>
                <a:t>Cache</a:t>
              </a:r>
              <a:endParaRPr lang="nb-NO" sz="2400" dirty="0"/>
            </a:p>
          </p:txBody>
        </p:sp>
      </p:grpSp>
      <p:grpSp>
        <p:nvGrpSpPr>
          <p:cNvPr id="16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324600" y="4343400"/>
            <a:ext cx="1752600" cy="990600"/>
            <a:chOff x="3984" y="2736"/>
            <a:chExt cx="1104" cy="624"/>
          </a:xfrm>
        </p:grpSpPr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3984" y="2736"/>
              <a:ext cx="1104" cy="6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128" y="2880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>
                  <a:latin typeface="Times New Roman" pitchFamily="18" charset="0"/>
                </a:rPr>
                <a:t> </a:t>
              </a:r>
              <a:r>
                <a:rPr lang="nb-NO" sz="2400"/>
                <a:t> Minne</a:t>
              </a:r>
            </a:p>
          </p:txBody>
        </p:sp>
      </p:grpSp>
      <p:grpSp>
        <p:nvGrpSpPr>
          <p:cNvPr id="19" name="Group 1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4572000" y="2667000"/>
            <a:ext cx="2971800" cy="762000"/>
            <a:chOff x="2880" y="1680"/>
            <a:chExt cx="1872" cy="480"/>
          </a:xfrm>
        </p:grpSpPr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880" y="168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024" y="1776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/>
                <a:t>Ikke i intern-cache</a:t>
              </a:r>
            </a:p>
          </p:txBody>
        </p:sp>
      </p:grpSp>
      <p:grpSp>
        <p:nvGrpSpPr>
          <p:cNvPr id="22" name="Group 1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128588" y="3352800"/>
            <a:ext cx="4443412" cy="1155700"/>
            <a:chOff x="384" y="2112"/>
            <a:chExt cx="2496" cy="624"/>
          </a:xfrm>
        </p:grpSpPr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384" y="2112"/>
              <a:ext cx="1728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 dirty="0"/>
                <a:t>Spør i </a:t>
              </a:r>
              <a:r>
                <a:rPr lang="nb-NO" sz="2400" dirty="0" err="1"/>
                <a:t>cache</a:t>
              </a:r>
              <a:endParaRPr lang="nb-NO" sz="2400" dirty="0"/>
            </a:p>
          </p:txBody>
        </p:sp>
        <p:grpSp>
          <p:nvGrpSpPr>
            <p:cNvPr id="24" name="Group 21"/>
            <p:cNvGrpSpPr>
              <a:grpSpLocks/>
            </p:cNvGrpSpPr>
            <p:nvPr/>
          </p:nvGrpSpPr>
          <p:grpSpPr bwMode="auto">
            <a:xfrm>
              <a:off x="1344" y="2448"/>
              <a:ext cx="1536" cy="288"/>
              <a:chOff x="1344" y="2448"/>
              <a:chExt cx="1536" cy="288"/>
            </a:xfrm>
          </p:grpSpPr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 flipH="1">
                <a:off x="1344" y="25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1344" y="254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2880" y="244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28" name="Group 25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2792413" y="4800600"/>
            <a:ext cx="3532187" cy="614363"/>
            <a:chOff x="1872" y="3024"/>
            <a:chExt cx="2112" cy="375"/>
          </a:xfrm>
        </p:grpSpPr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>
              <a:off x="1872" y="3024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2208" y="3120"/>
              <a:ext cx="1440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/>
                <a:t>Overfør til cache</a:t>
              </a:r>
            </a:p>
          </p:txBody>
        </p:sp>
      </p:grpSp>
      <p:grpSp>
        <p:nvGrpSpPr>
          <p:cNvPr id="31" name="Group 28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4572000" y="3352800"/>
            <a:ext cx="4191000" cy="990600"/>
            <a:chOff x="2880" y="2112"/>
            <a:chExt cx="2640" cy="624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2880" y="2448"/>
              <a:ext cx="1632" cy="288"/>
              <a:chOff x="3408" y="2448"/>
              <a:chExt cx="1632" cy="288"/>
            </a:xfrm>
          </p:grpSpPr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3408" y="244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>
                <a:off x="5040" y="254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936" y="2112"/>
              <a:ext cx="15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400"/>
                <a:t>Spør i minne</a:t>
              </a:r>
            </a:p>
          </p:txBody>
        </p:sp>
      </p:grpSp>
      <p:grpSp>
        <p:nvGrpSpPr>
          <p:cNvPr id="37" name="Group 34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2133600" y="2667000"/>
            <a:ext cx="2438400" cy="1676400"/>
            <a:chOff x="1344" y="1680"/>
            <a:chExt cx="1536" cy="1056"/>
          </a:xfrm>
        </p:grpSpPr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2880" y="168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1344" y="1728"/>
              <a:ext cx="1536" cy="1008"/>
              <a:chOff x="1344" y="1728"/>
              <a:chExt cx="1536" cy="1008"/>
            </a:xfrm>
          </p:grpSpPr>
          <p:sp>
            <p:nvSpPr>
              <p:cNvPr id="40" name="Line 37"/>
              <p:cNvSpPr>
                <a:spLocks noChangeShapeType="1"/>
              </p:cNvSpPr>
              <p:nvPr/>
            </p:nvSpPr>
            <p:spPr bwMode="auto">
              <a:xfrm flipV="1">
                <a:off x="1344" y="254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41" name="Group 38"/>
              <p:cNvGrpSpPr>
                <a:grpSpLocks/>
              </p:cNvGrpSpPr>
              <p:nvPr/>
            </p:nvGrpSpPr>
            <p:grpSpPr bwMode="auto">
              <a:xfrm>
                <a:off x="1344" y="1728"/>
                <a:ext cx="1536" cy="816"/>
                <a:chOff x="1344" y="1728"/>
                <a:chExt cx="1536" cy="816"/>
              </a:xfrm>
            </p:grpSpPr>
            <p:sp>
              <p:nvSpPr>
                <p:cNvPr id="42" name="Line 39"/>
                <p:cNvSpPr>
                  <a:spLocks noChangeShapeType="1"/>
                </p:cNvSpPr>
                <p:nvPr/>
              </p:nvSpPr>
              <p:spPr bwMode="auto">
                <a:xfrm>
                  <a:off x="1344" y="254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4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344" y="1728"/>
                  <a:ext cx="139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nb-NO" sz="2400"/>
                    <a:t>Overfør til CPU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2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Pentium (IA32) layout (forenklet)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2160" y="1124744"/>
            <a:ext cx="2952328" cy="4320480"/>
          </a:xfrm>
        </p:spPr>
        <p:txBody>
          <a:bodyPr>
            <a:normAutofit lnSpcReduction="10000"/>
          </a:bodyPr>
          <a:lstStyle/>
          <a:p>
            <a:r>
              <a:rPr lang="nb-NO" sz="2400" dirty="0"/>
              <a:t>Branch </a:t>
            </a:r>
            <a:r>
              <a:rPr lang="nb-NO" sz="2400" dirty="0" err="1"/>
              <a:t>Prediction</a:t>
            </a:r>
            <a:endParaRPr lang="nb-NO" sz="2400" dirty="0"/>
          </a:p>
          <a:p>
            <a:pPr lvl="1"/>
            <a:r>
              <a:rPr lang="nb-NO" sz="2000" dirty="0"/>
              <a:t>«Gjetter» hvilke instruksjoner som skal kjøres etterpå og henter dem inn på CPU</a:t>
            </a:r>
          </a:p>
          <a:p>
            <a:r>
              <a:rPr lang="nb-NO" sz="2400" dirty="0"/>
              <a:t>Cacheing</a:t>
            </a:r>
          </a:p>
          <a:p>
            <a:pPr lvl="1"/>
            <a:r>
              <a:rPr lang="nb-NO" sz="2000" dirty="0">
                <a:solidFill>
                  <a:srgbClr val="FF0000"/>
                </a:solidFill>
              </a:rPr>
              <a:t>Instruksjoner</a:t>
            </a:r>
            <a:r>
              <a:rPr lang="nb-NO" sz="2000" dirty="0"/>
              <a:t> i egen </a:t>
            </a:r>
            <a:r>
              <a:rPr lang="nb-NO" sz="2000" dirty="0" err="1"/>
              <a:t>cache</a:t>
            </a:r>
            <a:r>
              <a:rPr lang="nb-NO" sz="2000" dirty="0"/>
              <a:t> (skal aldri tilbake til RAM!)</a:t>
            </a:r>
          </a:p>
          <a:p>
            <a:pPr lvl="1"/>
            <a:r>
              <a:rPr lang="nb-NO" sz="2000" dirty="0">
                <a:solidFill>
                  <a:srgbClr val="FF0000"/>
                </a:solidFill>
              </a:rPr>
              <a:t>Data</a:t>
            </a:r>
            <a:r>
              <a:rPr lang="nb-NO" sz="2000" dirty="0"/>
              <a:t> i egen </a:t>
            </a:r>
            <a:r>
              <a:rPr lang="nb-NO" sz="2000" dirty="0" err="1"/>
              <a:t>cache</a:t>
            </a:r>
            <a:endParaRPr lang="nb-NO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56</a:t>
            </a:fld>
            <a:endParaRPr lang="nb-NO"/>
          </a:p>
        </p:txBody>
      </p:sp>
      <p:pic>
        <p:nvPicPr>
          <p:cNvPr id="159748" name="Picture 4" descr="processor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3" y="929086"/>
            <a:ext cx="5851933" cy="430011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9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2" y="1916832"/>
            <a:ext cx="7488832" cy="460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Sandy</a:t>
            </a:r>
            <a:r>
              <a:rPr lang="nb-NO" dirty="0"/>
              <a:t>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22548" y="1052736"/>
            <a:ext cx="8229600" cy="936102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Flere «kjerner» -&gt; parallellkjøring av program(-tråder)</a:t>
            </a:r>
          </a:p>
          <a:p>
            <a:r>
              <a:rPr lang="nb-NO" dirty="0"/>
              <a:t>Flyttet Northbridge (og GPU) «</a:t>
            </a:r>
            <a:r>
              <a:rPr lang="nb-NO" dirty="0" err="1"/>
              <a:t>on</a:t>
            </a:r>
            <a:r>
              <a:rPr lang="nb-NO" dirty="0"/>
              <a:t> die»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1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 rot="1957457">
            <a:off x="2381801" y="2975768"/>
            <a:ext cx="7772400" cy="1362075"/>
          </a:xfrm>
        </p:spPr>
        <p:txBody>
          <a:bodyPr/>
          <a:lstStyle/>
          <a:p>
            <a:r>
              <a:rPr lang="nb-NO" dirty="0"/>
              <a:t>Litt mer om isa: </a:t>
            </a:r>
            <a:br>
              <a:rPr lang="nb-NO" dirty="0"/>
            </a:br>
            <a:r>
              <a:rPr lang="nb-NO" dirty="0"/>
              <a:t>Java Bytekode (32 bit)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58</a:t>
            </a:fld>
            <a:endParaRPr lang="nb-NO"/>
          </a:p>
        </p:txBody>
      </p:sp>
      <p:sp>
        <p:nvSpPr>
          <p:cNvPr id="2" name="Right Arrow 1"/>
          <p:cNvSpPr/>
          <p:nvPr/>
        </p:nvSpPr>
        <p:spPr>
          <a:xfrm>
            <a:off x="707912" y="3188753"/>
            <a:ext cx="3240360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 </a:t>
            </a:r>
            <a:r>
              <a:rPr lang="nb-NO" dirty="0">
                <a:hlinkClick r:id="rId5" action="ppaction://hlinksldjump">
                  <a:snd r:embed="rId6" name="breeze.wav"/>
                </a:hlinkClick>
              </a:rPr>
              <a:t>spesielt</a:t>
            </a:r>
            <a:r>
              <a:rPr lang="nb-NO" dirty="0"/>
              <a:t> interesserte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2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/>
              <a:t>JVM ISA: Format</a:t>
            </a:r>
          </a:p>
        </p:txBody>
      </p:sp>
      <p:pic>
        <p:nvPicPr>
          <p:cNvPr id="292867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1124743"/>
            <a:ext cx="7200800" cy="519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59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Bit og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George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41056" y="1158657"/>
            <a:ext cx="8521211" cy="2908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dirty="0"/>
              <a:t>All logikk i </a:t>
            </a:r>
            <a:r>
              <a:rPr lang="nb-NO" b="1" dirty="0">
                <a:solidFill>
                  <a:srgbClr val="FF5050"/>
                </a:solidFill>
                <a:latin typeface="Comic Sans MS" pitchFamily="66" charset="0"/>
              </a:rPr>
              <a:t>digital</a:t>
            </a:r>
            <a:r>
              <a:rPr lang="nb-NO" dirty="0"/>
              <a:t> elektronikk er basert på </a:t>
            </a:r>
            <a:r>
              <a:rPr lang="nb-NO" b="1" dirty="0">
                <a:solidFill>
                  <a:srgbClr val="FF5050"/>
                </a:solidFill>
                <a:latin typeface="Comic Sans MS" pitchFamily="66" charset="0"/>
              </a:rPr>
              <a:t>bit</a:t>
            </a:r>
          </a:p>
          <a:p>
            <a:pPr>
              <a:lnSpc>
                <a:spcPct val="90000"/>
              </a:lnSpc>
            </a:pPr>
            <a:r>
              <a:rPr lang="nb-NO" dirty="0"/>
              <a:t>Bruker transistorer som byggeklosser</a:t>
            </a:r>
          </a:p>
          <a:p>
            <a:pPr>
              <a:lnSpc>
                <a:spcPct val="90000"/>
              </a:lnSpc>
            </a:pPr>
            <a:r>
              <a:rPr lang="nb-NO" dirty="0"/>
              <a:t>Kan være 0 eller 1; høy eller lav spenning</a:t>
            </a:r>
          </a:p>
          <a:p>
            <a:pPr>
              <a:lnSpc>
                <a:spcPct val="90000"/>
              </a:lnSpc>
            </a:pPr>
            <a:r>
              <a:rPr lang="nb-NO" dirty="0"/>
              <a:t>Logikken som brukes heter </a:t>
            </a:r>
            <a:r>
              <a:rPr lang="nb-NO" b="1" dirty="0">
                <a:solidFill>
                  <a:srgbClr val="FF0000"/>
                </a:solidFill>
                <a:latin typeface="Comic Sans MS" pitchFamily="66" charset="0"/>
              </a:rPr>
              <a:t>Boolsk Algebra</a:t>
            </a:r>
          </a:p>
          <a:p>
            <a:pPr lvl="1">
              <a:lnSpc>
                <a:spcPct val="90000"/>
              </a:lnSpc>
            </a:pP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George </a:t>
            </a:r>
            <a:r>
              <a:rPr lang="nb-NO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dirty="0"/>
              <a:t>(1815-1864)</a:t>
            </a:r>
          </a:p>
          <a:p>
            <a:pPr>
              <a:lnSpc>
                <a:spcPct val="90000"/>
              </a:lnSpc>
            </a:pPr>
            <a:endParaRPr lang="nb-NO" dirty="0"/>
          </a:p>
          <a:p>
            <a:pPr>
              <a:lnSpc>
                <a:spcPct val="90000"/>
              </a:lnSpc>
              <a:buFontTx/>
              <a:buNone/>
            </a:pPr>
            <a:endParaRPr lang="nb-NO" dirty="0"/>
          </a:p>
        </p:txBody>
      </p:sp>
      <p:sp>
        <p:nvSpPr>
          <p:cNvPr id="119812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180493" y="4876800"/>
            <a:ext cx="2110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2" name="Group 5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391508" y="4572000"/>
            <a:ext cx="422031" cy="304800"/>
            <a:chOff x="1632" y="2880"/>
            <a:chExt cx="288" cy="192"/>
          </a:xfrm>
        </p:grpSpPr>
        <p:sp>
          <p:nvSpPr>
            <p:cNvPr id="119814" name="Line 6"/>
            <p:cNvSpPr>
              <a:spLocks noChangeShapeType="1"/>
            </p:cNvSpPr>
            <p:nvPr/>
          </p:nvSpPr>
          <p:spPr bwMode="auto">
            <a:xfrm flipV="1">
              <a:off x="1632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15" name="Line 7"/>
            <p:cNvSpPr>
              <a:spLocks noChangeShapeType="1"/>
            </p:cNvSpPr>
            <p:nvPr/>
          </p:nvSpPr>
          <p:spPr bwMode="auto">
            <a:xfrm>
              <a:off x="1632" y="288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3" name="Group 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813538" y="4572000"/>
            <a:ext cx="422031" cy="304800"/>
            <a:chOff x="1920" y="2880"/>
            <a:chExt cx="288" cy="192"/>
          </a:xfrm>
        </p:grpSpPr>
        <p:sp>
          <p:nvSpPr>
            <p:cNvPr id="119817" name="Line 9"/>
            <p:cNvSpPr>
              <a:spLocks noChangeShapeType="1"/>
            </p:cNvSpPr>
            <p:nvPr/>
          </p:nvSpPr>
          <p:spPr bwMode="auto">
            <a:xfrm>
              <a:off x="1920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18" name="Line 10"/>
            <p:cNvSpPr>
              <a:spLocks noChangeShapeType="1"/>
            </p:cNvSpPr>
            <p:nvPr/>
          </p:nvSpPr>
          <p:spPr bwMode="auto">
            <a:xfrm>
              <a:off x="1920" y="307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4" name="Group 1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235569" y="4572000"/>
            <a:ext cx="211015" cy="304800"/>
            <a:chOff x="2208" y="2880"/>
            <a:chExt cx="144" cy="192"/>
          </a:xfrm>
        </p:grpSpPr>
        <p:sp>
          <p:nvSpPr>
            <p:cNvPr id="119820" name="Line 12"/>
            <p:cNvSpPr>
              <a:spLocks noChangeShapeType="1"/>
            </p:cNvSpPr>
            <p:nvPr/>
          </p:nvSpPr>
          <p:spPr bwMode="auto">
            <a:xfrm flipV="1">
              <a:off x="2208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21" name="Line 13"/>
            <p:cNvSpPr>
              <a:spLocks noChangeShapeType="1"/>
            </p:cNvSpPr>
            <p:nvPr/>
          </p:nvSpPr>
          <p:spPr bwMode="auto">
            <a:xfrm>
              <a:off x="2208" y="288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5" name="Group 14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446585" y="4572000"/>
            <a:ext cx="286516" cy="304800"/>
            <a:chOff x="2352" y="2880"/>
            <a:chExt cx="144" cy="192"/>
          </a:xfrm>
        </p:grpSpPr>
        <p:sp>
          <p:nvSpPr>
            <p:cNvPr id="119823" name="Line 15"/>
            <p:cNvSpPr>
              <a:spLocks noChangeShapeType="1"/>
            </p:cNvSpPr>
            <p:nvPr/>
          </p:nvSpPr>
          <p:spPr bwMode="auto">
            <a:xfrm>
              <a:off x="2352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24" name="Line 16"/>
            <p:cNvSpPr>
              <a:spLocks noChangeShapeType="1"/>
            </p:cNvSpPr>
            <p:nvPr/>
          </p:nvSpPr>
          <p:spPr bwMode="auto">
            <a:xfrm>
              <a:off x="2352" y="30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6" name="Group 17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3707904" y="4572000"/>
            <a:ext cx="793758" cy="304800"/>
            <a:chOff x="2496" y="2880"/>
            <a:chExt cx="576" cy="192"/>
          </a:xfrm>
        </p:grpSpPr>
        <p:sp>
          <p:nvSpPr>
            <p:cNvPr id="119826" name="Line 18"/>
            <p:cNvSpPr>
              <a:spLocks noChangeShapeType="1"/>
            </p:cNvSpPr>
            <p:nvPr/>
          </p:nvSpPr>
          <p:spPr bwMode="auto">
            <a:xfrm flipV="1">
              <a:off x="2496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27" name="Line 19"/>
            <p:cNvSpPr>
              <a:spLocks noChangeShapeType="1"/>
            </p:cNvSpPr>
            <p:nvPr/>
          </p:nvSpPr>
          <p:spPr bwMode="auto">
            <a:xfrm>
              <a:off x="2496" y="288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7" name="Group 2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4501662" y="4572000"/>
            <a:ext cx="430377" cy="304800"/>
            <a:chOff x="3072" y="2880"/>
            <a:chExt cx="192" cy="192"/>
          </a:xfrm>
        </p:grpSpPr>
        <p:sp>
          <p:nvSpPr>
            <p:cNvPr id="119829" name="Line 21"/>
            <p:cNvSpPr>
              <a:spLocks noChangeShapeType="1"/>
            </p:cNvSpPr>
            <p:nvPr/>
          </p:nvSpPr>
          <p:spPr bwMode="auto">
            <a:xfrm>
              <a:off x="3072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19830" name="Line 22"/>
            <p:cNvSpPr>
              <a:spLocks noChangeShapeType="1"/>
            </p:cNvSpPr>
            <p:nvPr/>
          </p:nvSpPr>
          <p:spPr bwMode="auto">
            <a:xfrm>
              <a:off x="3072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19831" name="Text Box 2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51720" y="5029200"/>
            <a:ext cx="3024336" cy="4616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 dirty="0">
                <a:latin typeface="Times New Roman" pitchFamily="18" charset="0"/>
              </a:rPr>
              <a:t>0 1 1 0 0 1 0 1 1 1 1 0   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294967295"/>
            <p:custDataLst>
              <p:tags r:id="rId12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>
            <p:custDataLst>
              <p:tags r:id="rId13"/>
            </p:custDataLst>
          </p:nvPr>
        </p:nvSpPr>
        <p:spPr>
          <a:xfrm>
            <a:off x="1868859" y="5806777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b-NO" dirty="0">
                <a:solidFill>
                  <a:srgbClr val="FF0000"/>
                </a:solidFill>
              </a:rPr>
              <a:t>NB!</a:t>
            </a:r>
            <a:r>
              <a:rPr lang="nb-NO" dirty="0"/>
              <a:t> Disse 12 </a:t>
            </a:r>
            <a:r>
              <a:rPr lang="nb-NO" dirty="0" err="1"/>
              <a:t>bit’ene</a:t>
            </a:r>
            <a:r>
              <a:rPr lang="nb-NO" dirty="0"/>
              <a:t> er normalt </a:t>
            </a:r>
            <a:br>
              <a:rPr lang="nb-NO" dirty="0"/>
            </a:br>
            <a:r>
              <a:rPr lang="nb-NO" dirty="0"/>
              <a:t>kun et utsnitt av et 32/64 bit ord</a:t>
            </a:r>
          </a:p>
        </p:txBody>
      </p:sp>
      <p:pic>
        <p:nvPicPr>
          <p:cNvPr id="7170" name="Picture 2" descr="http://img3.wikia.nocookie.net/__cb20120109171745/math/ro/images/6/69/George_Bool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75" y="3573017"/>
            <a:ext cx="2756234" cy="32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755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uiExpand="1" build="p"/>
      <p:bldP spid="119811" grpId="1" uiExpand="1" build="p"/>
      <p:bldP spid="119812" grpId="0" animBg="1"/>
      <p:bldP spid="119831" grpId="0" animBg="1" autoUpdateAnimBg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/>
              <a:t>JVM: 226 instruksjoner</a:t>
            </a:r>
          </a:p>
        </p:txBody>
      </p:sp>
      <p:pic>
        <p:nvPicPr>
          <p:cNvPr id="29389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656" y="1484313"/>
            <a:ext cx="2946889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16116" y="981075"/>
            <a:ext cx="2787162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3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67400" y="981075"/>
            <a:ext cx="302602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4" name="Picture 6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87920" y="3860801"/>
            <a:ext cx="287948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5" name="Picture 7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0669" y="5229225"/>
            <a:ext cx="2879481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1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 dirty="0"/>
              <a:t>Eksempel: JVM (Java RunTime Enviroment)</a:t>
            </a:r>
          </a:p>
        </p:txBody>
      </p:sp>
      <p:pic>
        <p:nvPicPr>
          <p:cNvPr id="294915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654" y="1557338"/>
            <a:ext cx="78486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74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2232248" cy="634082"/>
          </a:xfrm>
        </p:spPr>
        <p:txBody>
          <a:bodyPr>
            <a:normAutofit fontScale="90000"/>
          </a:bodyPr>
          <a:lstStyle/>
          <a:p>
            <a:r>
              <a:rPr lang="nb-NO" sz="2800" dirty="0"/>
              <a:t>Eksempel: </a:t>
            </a:r>
            <a:br>
              <a:rPr lang="nb-NO" sz="2800" dirty="0"/>
            </a:br>
            <a:r>
              <a:rPr lang="nb-NO" sz="2800" dirty="0"/>
              <a:t>Kode og klasse</a:t>
            </a:r>
          </a:p>
        </p:txBody>
      </p:sp>
      <p:pic>
        <p:nvPicPr>
          <p:cNvPr id="295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54986" y="188640"/>
            <a:ext cx="6851267" cy="16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594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141538"/>
            <a:ext cx="8100646" cy="471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9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/>
              <a:t>Klassefilen (1)</a:t>
            </a:r>
          </a:p>
        </p:txBody>
      </p:sp>
      <p:pic>
        <p:nvPicPr>
          <p:cNvPr id="296963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384300"/>
            <a:ext cx="91440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8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/>
              <a:t>Klassefilen (2)</a:t>
            </a:r>
          </a:p>
        </p:txBody>
      </p:sp>
      <p:pic>
        <p:nvPicPr>
          <p:cNvPr id="297987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168400"/>
            <a:ext cx="91440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6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sz="2800"/>
              <a:t>Byte-koden</a:t>
            </a:r>
          </a:p>
        </p:txBody>
      </p:sp>
      <p:pic>
        <p:nvPicPr>
          <p:cNvPr id="29901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931" y="1196752"/>
            <a:ext cx="856956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2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Java bytecode kan kalles et </a:t>
            </a:r>
            <a:r>
              <a:rPr lang="nb-NO" dirty="0">
                <a:solidFill>
                  <a:srgbClr val="FF0000"/>
                </a:solidFill>
              </a:rPr>
              <a:t>RISC</a:t>
            </a:r>
            <a:r>
              <a:rPr lang="nb-NO" dirty="0"/>
              <a:t>-type instruksjonssett</a:t>
            </a:r>
          </a:p>
          <a:p>
            <a:r>
              <a:rPr lang="nb-NO" dirty="0"/>
              <a:t>x86 (Intel, så vel som AMD) er </a:t>
            </a:r>
            <a:r>
              <a:rPr lang="nb-NO" dirty="0">
                <a:solidFill>
                  <a:srgbClr val="FF0000"/>
                </a:solidFill>
              </a:rPr>
              <a:t>CISC</a:t>
            </a:r>
          </a:p>
          <a:p>
            <a:endParaRPr lang="nb-NO" dirty="0"/>
          </a:p>
          <a:p>
            <a:r>
              <a:rPr lang="nb-NO" dirty="0"/>
              <a:t>De to neste foilene viser:</a:t>
            </a:r>
          </a:p>
          <a:p>
            <a:pPr lvl="1"/>
            <a:r>
              <a:rPr lang="nb-NO" dirty="0"/>
              <a:t>De eldste instruksjonene som fremdeles er med (256 av dem, det fins mange, mange flere flere)</a:t>
            </a:r>
          </a:p>
          <a:p>
            <a:pPr lvl="1"/>
            <a:r>
              <a:rPr lang="nb-NO" dirty="0"/>
              <a:t>Eksempel på en IA-32 instruksjon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Java </a:t>
            </a:r>
            <a:r>
              <a:rPr lang="nb-NO" dirty="0" err="1"/>
              <a:t>bytecode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x86 instruksjoner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7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sz="3600"/>
              <a:t>X86 – Grunnleggende Opkode-rom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lum bright="-18000" contrast="24000"/>
          </a:blip>
          <a:srcRect/>
          <a:stretch>
            <a:fillRect/>
          </a:stretch>
        </p:blipFill>
        <p:spPr bwMode="auto">
          <a:xfrm>
            <a:off x="107504" y="30799"/>
            <a:ext cx="8732342" cy="682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83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57600" y="4400550"/>
            <a:ext cx="5486400" cy="245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6867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2285" y="74847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MOV (386-&gt;) – mod-reg-r/m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>
            <a:lum bright="30000" contrast="-18000"/>
          </a:blip>
          <a:srcRect/>
          <a:stretch>
            <a:fillRect/>
          </a:stretch>
        </p:blipFill>
        <p:spPr bwMode="auto">
          <a:xfrm>
            <a:off x="5303159" y="620688"/>
            <a:ext cx="3671888" cy="1290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0826" y="5516563"/>
            <a:ext cx="318135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2205038"/>
            <a:ext cx="4211638" cy="2476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03688" y="1916115"/>
            <a:ext cx="5040312" cy="24717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687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1556792"/>
            <a:ext cx="4113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nb-NO" sz="1400" b="1" dirty="0">
                <a:latin typeface="Courier New" pitchFamily="49" charset="0"/>
              </a:rPr>
              <a:t>d</a:t>
            </a:r>
            <a:r>
              <a:rPr lang="nb-NO" sz="1400" dirty="0">
                <a:latin typeface="Courier New" pitchFamily="49" charset="0"/>
              </a:rPr>
              <a:t> og </a:t>
            </a:r>
            <a:r>
              <a:rPr lang="nb-NO" sz="1400" b="1" dirty="0">
                <a:latin typeface="Courier New" pitchFamily="49" charset="0"/>
              </a:rPr>
              <a:t>w</a:t>
            </a:r>
            <a:r>
              <a:rPr lang="nb-NO" sz="1400" dirty="0">
                <a:latin typeface="Courier New" pitchFamily="49" charset="0"/>
              </a:rPr>
              <a:t> i </a:t>
            </a:r>
            <a:r>
              <a:rPr lang="nb-NO" sz="1400" dirty="0" err="1">
                <a:latin typeface="Courier New" pitchFamily="49" charset="0"/>
              </a:rPr>
              <a:t>opkoden</a:t>
            </a:r>
            <a:r>
              <a:rPr lang="nb-NO" sz="1400" dirty="0">
                <a:latin typeface="Courier New" pitchFamily="49" charset="0"/>
              </a:rPr>
              <a:t> definerer lengde og retning på operasjonen</a:t>
            </a:r>
          </a:p>
        </p:txBody>
      </p:sp>
      <p:sp>
        <p:nvSpPr>
          <p:cNvPr id="36873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176" y="1185863"/>
            <a:ext cx="158432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8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5689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386 registre (IA32) - brukerprogram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69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45415"/>
            <a:ext cx="7560840" cy="5922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45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Boolsk algebra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9088" y="980728"/>
            <a:ext cx="8699375" cy="57618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Består av 3 (4) grunnoperasjoner (</a:t>
            </a:r>
            <a:r>
              <a:rPr lang="nb-NO" sz="2400" u="sng" dirty="0"/>
              <a:t>porter</a:t>
            </a:r>
            <a:r>
              <a:rPr lang="nb-NO" sz="2400" dirty="0"/>
              <a:t>, gates</a:t>
            </a:r>
            <a:r>
              <a:rPr lang="nb-NO" dirty="0"/>
              <a:t>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IKKE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NOT</a:t>
            </a:r>
            <a:r>
              <a:rPr lang="nb-NO" dirty="0">
                <a:latin typeface="Comic Sans MS" pitchFamily="66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OG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AND</a:t>
            </a:r>
            <a:r>
              <a:rPr lang="nb-NO" dirty="0">
                <a:latin typeface="Comic Sans MS" pitchFamily="66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ELLER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OR</a:t>
            </a:r>
            <a:r>
              <a:rPr lang="nb-NO" dirty="0">
                <a:latin typeface="Comic Sans MS" pitchFamily="66" charset="0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nb-NO" dirty="0">
                <a:latin typeface="Comic Sans MS" pitchFamily="66" charset="0"/>
              </a:rPr>
              <a:t>(EKSKLUSIV ELLER (</a:t>
            </a:r>
            <a:r>
              <a:rPr lang="nb-NO" dirty="0">
                <a:solidFill>
                  <a:srgbClr val="FF0000"/>
                </a:solidFill>
                <a:latin typeface="Comic Sans MS" pitchFamily="66" charset="0"/>
              </a:rPr>
              <a:t>XOR</a:t>
            </a:r>
            <a:r>
              <a:rPr lang="nb-NO" dirty="0">
                <a:latin typeface="Comic Sans MS" pitchFamily="66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nb-NO" dirty="0"/>
              <a:t>”Gjenoppdaget” i 1939 av </a:t>
            </a:r>
            <a:br>
              <a:rPr lang="nb-NO" dirty="0"/>
            </a:br>
            <a:r>
              <a:rPr lang="nb-NO" dirty="0"/>
              <a:t>Claude </a:t>
            </a:r>
            <a:r>
              <a:rPr lang="nb-NO" dirty="0" err="1"/>
              <a:t>Elwood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Shannon</a:t>
            </a:r>
          </a:p>
          <a:p>
            <a:pPr>
              <a:lnSpc>
                <a:spcPct val="90000"/>
              </a:lnSpc>
            </a:pPr>
            <a:r>
              <a:rPr lang="nb-NO" dirty="0"/>
              <a:t>Data-elektronikk foretrekker </a:t>
            </a:r>
            <a:br>
              <a:rPr lang="nb-NO" dirty="0"/>
            </a:br>
            <a:r>
              <a:rPr lang="nb-NO" dirty="0"/>
              <a:t>oftest «negativ» logikk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NAND, NOR, XNOR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146" name="Picture 2" descr="http://cr4.globalspec.com/PostImages/201404/shannon_5E89567F-5056-8D7B-05CB2EA8222FA5D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59336"/>
            <a:ext cx="2975248" cy="440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125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120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120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20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1208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uiExpand="1" build="p"/>
      <p:bldP spid="120834" grpId="1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X86-64 registre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4680520" cy="54427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70</a:t>
            </a:fld>
            <a:endParaRPr lang="nb-NO"/>
          </a:p>
        </p:txBody>
      </p:sp>
      <p:sp>
        <p:nvSpPr>
          <p:cNvPr id="8" name="Content Placeholder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5076056" y="1124744"/>
            <a:ext cx="388843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Svært mange ulike registre</a:t>
            </a:r>
          </a:p>
          <a:p>
            <a:pPr lvl="1"/>
            <a:r>
              <a:rPr lang="nb-NO" dirty="0"/>
              <a:t>på hver kjerne!</a:t>
            </a:r>
          </a:p>
          <a:p>
            <a:r>
              <a:rPr lang="nb-NO" dirty="0"/>
              <a:t>Ekstrem kompleksitet</a:t>
            </a:r>
          </a:p>
          <a:p>
            <a:r>
              <a:rPr lang="nb-NO" dirty="0"/>
              <a:t>Hvordan forholder vi oss til kompleksiteten?</a:t>
            </a:r>
          </a:p>
          <a:p>
            <a:pPr lvl="1"/>
            <a:r>
              <a:rPr lang="nb-NO" b="1" dirty="0">
                <a:solidFill>
                  <a:srgbClr val="FF0000"/>
                </a:solidFill>
              </a:rPr>
              <a:t>Abstraherer!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0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Abstraksjon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b="1" dirty="0"/>
              <a:t>Abstraksjon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51520" y="1628800"/>
            <a:ext cx="82296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/>
              <a:t>et begrep eller en ide som ikke er forbundet med noen konkret instans</a:t>
            </a:r>
          </a:p>
          <a:p>
            <a:pPr lvl="1"/>
            <a:r>
              <a:rPr lang="nb-NO" dirty="0"/>
              <a:t>å fjerne det unødvendige i en gitt sammenheng</a:t>
            </a:r>
          </a:p>
          <a:p>
            <a:pPr lvl="1"/>
            <a:r>
              <a:rPr lang="nb-NO" dirty="0"/>
              <a:t>å fokusere på de trekkene som er felles</a:t>
            </a:r>
          </a:p>
          <a:p>
            <a:pPr lvl="1"/>
            <a:r>
              <a:rPr lang="nb-NO" dirty="0"/>
              <a:t>Å «gjemme» kompleksitet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I et Java-program så kan du gjemme et komplisert program inne i en metode…</a:t>
            </a:r>
          </a:p>
          <a:p>
            <a:pPr lvl="2"/>
            <a:r>
              <a:rPr lang="nb-NO" dirty="0"/>
              <a:t>etter det trenger du bare å forholde deg til metoden</a:t>
            </a:r>
          </a:p>
          <a:p>
            <a:pPr lvl="1"/>
            <a:r>
              <a:rPr lang="nb-NO" dirty="0"/>
              <a:t>Høynivå-språk abstraherer bort all den maskinnære kompleksiteten</a:t>
            </a:r>
          </a:p>
          <a:p>
            <a:pPr lvl="2"/>
            <a:r>
              <a:rPr lang="nb-NO" dirty="0" err="1"/>
              <a:t>System.out.print</a:t>
            </a:r>
            <a:r>
              <a:rPr lang="nb-NO" dirty="0"/>
              <a:t>("Hallo World!") involverer i realiteten noen tusen instruksjoner siden er et metode-kall fra java.exe til operativsystemets skrive-til-skjerm-rutiner.</a:t>
            </a:r>
          </a:p>
          <a:p>
            <a:pPr lvl="1"/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16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Forskjeller på x86 16, 32 og 64 bit?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b-NO" u="sng" dirty="0"/>
              <a:t>16 bit arkitektur</a:t>
            </a:r>
          </a:p>
          <a:p>
            <a:pPr lvl="1"/>
            <a:r>
              <a:rPr lang="nb-NO" dirty="0"/>
              <a:t>16 bits register-størrelse (</a:t>
            </a:r>
            <a:r>
              <a:rPr lang="nb-NO" dirty="0" err="1"/>
              <a:t>word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20 bits adressering (</a:t>
            </a:r>
            <a:r>
              <a:rPr lang="nb-NO" dirty="0" err="1"/>
              <a:t>max</a:t>
            </a:r>
            <a:r>
              <a:rPr lang="nb-NO" dirty="0"/>
              <a:t> 1 </a:t>
            </a:r>
            <a:r>
              <a:rPr lang="nb-NO" dirty="0" err="1"/>
              <a:t>MiB</a:t>
            </a:r>
            <a:r>
              <a:rPr lang="nb-NO" dirty="0"/>
              <a:t> «RAM»)</a:t>
            </a:r>
          </a:p>
          <a:p>
            <a:pPr lvl="2"/>
            <a:r>
              <a:rPr lang="nb-NO" dirty="0"/>
              <a:t>Segmentert adressering (CS:IP f.eks.)</a:t>
            </a:r>
          </a:p>
          <a:p>
            <a:pPr lvl="1"/>
            <a:r>
              <a:rPr lang="nb-NO" dirty="0"/>
              <a:t>16 bits ord (typisk 16 bit </a:t>
            </a:r>
            <a:r>
              <a:rPr lang="nb-NO" dirty="0" err="1"/>
              <a:t>int</a:t>
            </a:r>
            <a:r>
              <a:rPr lang="nb-NO" dirty="0"/>
              <a:t> f.eks.)</a:t>
            </a:r>
          </a:p>
          <a:p>
            <a:pPr lvl="1"/>
            <a:r>
              <a:rPr lang="nb-NO" dirty="0"/>
              <a:t>Ikke noe skille mellom kjøring av kjerne-kode i OS og vanlige programmer</a:t>
            </a:r>
          </a:p>
          <a:p>
            <a:r>
              <a:rPr lang="nb-NO" u="sng" dirty="0"/>
              <a:t>32 bit (386-&gt;Pentium)</a:t>
            </a:r>
          </a:p>
          <a:p>
            <a:pPr lvl="1"/>
            <a:r>
              <a:rPr lang="nb-NO" dirty="0"/>
              <a:t>32 bits register (ord-størrelse)</a:t>
            </a:r>
          </a:p>
          <a:p>
            <a:pPr lvl="1"/>
            <a:r>
              <a:rPr lang="nb-NO" dirty="0"/>
              <a:t>32 bits adressering (4 </a:t>
            </a:r>
            <a:r>
              <a:rPr lang="nb-NO" dirty="0" err="1"/>
              <a:t>GiB</a:t>
            </a:r>
            <a:r>
              <a:rPr lang="nb-NO" dirty="0"/>
              <a:t> Virtuelt minn)</a:t>
            </a:r>
          </a:p>
          <a:p>
            <a:pPr lvl="2"/>
            <a:r>
              <a:rPr lang="nb-NO" dirty="0"/>
              <a:t>Flatt og støtte for virtuelt minne</a:t>
            </a:r>
          </a:p>
          <a:p>
            <a:pPr lvl="1"/>
            <a:r>
              <a:rPr lang="nb-NO" dirty="0"/>
              <a:t>32 bits ord </a:t>
            </a:r>
          </a:p>
          <a:p>
            <a:pPr lvl="1"/>
            <a:r>
              <a:rPr lang="nb-NO" dirty="0"/>
              <a:t>Flyttall-støtte «</a:t>
            </a:r>
            <a:r>
              <a:rPr lang="nb-NO" dirty="0" err="1"/>
              <a:t>on</a:t>
            </a:r>
            <a:r>
              <a:rPr lang="nb-NO" dirty="0"/>
              <a:t> die» </a:t>
            </a:r>
          </a:p>
          <a:p>
            <a:pPr lvl="1"/>
            <a:r>
              <a:rPr lang="nb-NO" dirty="0"/>
              <a:t>Skille mellom </a:t>
            </a:r>
            <a:r>
              <a:rPr lang="nb-NO" dirty="0" err="1"/>
              <a:t>kernel</a:t>
            </a:r>
            <a:r>
              <a:rPr lang="nb-NO" dirty="0"/>
              <a:t>- og </a:t>
            </a:r>
            <a:r>
              <a:rPr lang="nb-NO" dirty="0" err="1"/>
              <a:t>user</a:t>
            </a:r>
            <a:r>
              <a:rPr lang="nb-NO" dirty="0"/>
              <a:t>-kjøring</a:t>
            </a:r>
          </a:p>
          <a:p>
            <a:r>
              <a:rPr lang="nb-NO" u="sng" dirty="0"/>
              <a:t>64 bit (nå)</a:t>
            </a:r>
          </a:p>
          <a:p>
            <a:pPr lvl="1"/>
            <a:r>
              <a:rPr lang="nb-NO" dirty="0"/>
              <a:t>64 bits registre og flere arbeidsregistre</a:t>
            </a:r>
          </a:p>
          <a:p>
            <a:pPr lvl="1"/>
            <a:r>
              <a:rPr lang="nb-NO" dirty="0"/>
              <a:t>Typisk 48 bits adressering (16 </a:t>
            </a:r>
            <a:r>
              <a:rPr lang="nb-NO" dirty="0" err="1"/>
              <a:t>EiB</a:t>
            </a:r>
            <a:r>
              <a:rPr lang="nb-NO" dirty="0"/>
              <a:t> virtuelt minne)</a:t>
            </a:r>
          </a:p>
          <a:p>
            <a:pPr lvl="1"/>
            <a:r>
              <a:rPr lang="nb-NO" dirty="0"/>
              <a:t>Ofte </a:t>
            </a:r>
            <a:r>
              <a:rPr lang="nb-NO" dirty="0" err="1"/>
              <a:t>multi</a:t>
            </a:r>
            <a:r>
              <a:rPr lang="nb-NO" dirty="0"/>
              <a:t>-kjerne</a:t>
            </a:r>
          </a:p>
          <a:p>
            <a:pPr lvl="1"/>
            <a:r>
              <a:rPr lang="nb-NO" dirty="0"/>
              <a:t>Enda flere instruksjoner…</a:t>
            </a:r>
          </a:p>
          <a:p>
            <a:pPr lvl="1"/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78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Avslutning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4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CISC</a:t>
            </a:r>
          </a:p>
          <a:p>
            <a:pPr lvl="1"/>
            <a:r>
              <a:rPr lang="nb-NO" dirty="0"/>
              <a:t>COMPLEX </a:t>
            </a:r>
            <a:r>
              <a:rPr lang="nb-NO" dirty="0" err="1"/>
              <a:t>Instruction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Computer</a:t>
            </a:r>
          </a:p>
          <a:p>
            <a:pPr lvl="1"/>
            <a:r>
              <a:rPr lang="nb-NO" dirty="0"/>
              <a:t>Mange forskjellige instruksjoner</a:t>
            </a:r>
          </a:p>
          <a:p>
            <a:pPr lvl="1"/>
            <a:r>
              <a:rPr lang="nb-NO" dirty="0"/>
              <a:t>Instruksjoner har ulik lengde i bit/byte</a:t>
            </a:r>
          </a:p>
          <a:p>
            <a:r>
              <a:rPr lang="nb-NO" dirty="0"/>
              <a:t>RISC</a:t>
            </a:r>
          </a:p>
          <a:p>
            <a:pPr lvl="1"/>
            <a:r>
              <a:rPr lang="nb-NO" dirty="0"/>
              <a:t>REDUCED </a:t>
            </a:r>
            <a:r>
              <a:rPr lang="nb-NO" dirty="0" err="1"/>
              <a:t>Instruction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Computer</a:t>
            </a:r>
          </a:p>
          <a:p>
            <a:pPr lvl="1"/>
            <a:r>
              <a:rPr lang="nb-NO" dirty="0"/>
              <a:t>Bare de instruksjonene som (erfaringsmessig) brukes mye.</a:t>
            </a:r>
          </a:p>
          <a:p>
            <a:pPr lvl="1"/>
            <a:r>
              <a:rPr lang="nb-NO" dirty="0"/>
              <a:t>Gir enklere elektronikk og dermed raskere utførelse.</a:t>
            </a:r>
          </a:p>
          <a:p>
            <a:pPr lvl="1"/>
            <a:r>
              <a:rPr lang="nb-NO" dirty="0"/>
              <a:t>Jf </a:t>
            </a:r>
            <a:r>
              <a:rPr lang="nb-NO" dirty="0" err="1"/>
              <a:t>byte-kode</a:t>
            </a:r>
            <a:r>
              <a:rPr lang="nb-NO" dirty="0"/>
              <a:t> på JVM</a:t>
            </a:r>
          </a:p>
          <a:p>
            <a:r>
              <a:rPr lang="nb-NO" dirty="0"/>
              <a:t>Moderne Intel/AMD </a:t>
            </a:r>
            <a:r>
              <a:rPr lang="nb-NO" dirty="0" err="1"/>
              <a:t>CPUer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”begge deler” </a:t>
            </a:r>
          </a:p>
          <a:p>
            <a:pPr lvl="1"/>
            <a:r>
              <a:rPr lang="nb-NO" dirty="0"/>
              <a:t>CISC eksternt</a:t>
            </a:r>
          </a:p>
          <a:p>
            <a:pPr lvl="1"/>
            <a:r>
              <a:rPr lang="nb-NO" dirty="0"/>
              <a:t>RISC mikroinstruksjoner på selve </a:t>
            </a:r>
            <a:r>
              <a:rPr lang="nb-NO" dirty="0" err="1"/>
              <a:t>prosesoren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Poeng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3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Flere poeng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Prosessoren kjører instruksjonene i den rekkefølgen de ligger i minnet («</a:t>
            </a:r>
            <a:r>
              <a:rPr lang="nb-NO" b="1" dirty="0"/>
              <a:t>sekvensielt</a:t>
            </a:r>
            <a:r>
              <a:rPr lang="nb-NO" dirty="0"/>
              <a:t>»).</a:t>
            </a:r>
          </a:p>
          <a:p>
            <a:r>
              <a:rPr lang="nb-NO" dirty="0"/>
              <a:t>På </a:t>
            </a:r>
            <a:r>
              <a:rPr lang="nb-NO" b="1" dirty="0"/>
              <a:t>ulike datatyper</a:t>
            </a:r>
            <a:r>
              <a:rPr lang="nb-NO" dirty="0"/>
              <a:t> benyttes helt </a:t>
            </a:r>
            <a:r>
              <a:rPr lang="nb-NO" b="1" dirty="0"/>
              <a:t>forskjellige instruksjoner</a:t>
            </a:r>
          </a:p>
          <a:p>
            <a:pPr lvl="1"/>
            <a:r>
              <a:rPr lang="nb-NO" dirty="0"/>
              <a:t>7 + 5: 	</a:t>
            </a:r>
            <a:r>
              <a:rPr lang="nb-NO" dirty="0" err="1">
                <a:latin typeface="Courier" pitchFamily="49" charset="0"/>
              </a:rPr>
              <a:t>mov</a:t>
            </a:r>
            <a:r>
              <a:rPr lang="nb-NO" dirty="0">
                <a:latin typeface="Courier" pitchFamily="49" charset="0"/>
              </a:rPr>
              <a:t> AX,7  </a:t>
            </a:r>
            <a:br>
              <a:rPr lang="nb-NO" dirty="0">
                <a:latin typeface="Courier" pitchFamily="49" charset="0"/>
              </a:rPr>
            </a:br>
            <a:r>
              <a:rPr lang="nb-NO" dirty="0">
                <a:latin typeface="Courier" pitchFamily="49" charset="0"/>
              </a:rPr>
              <a:t>			</a:t>
            </a:r>
            <a:r>
              <a:rPr lang="nb-NO" dirty="0" err="1">
                <a:latin typeface="Courier" pitchFamily="49" charset="0"/>
              </a:rPr>
              <a:t>add</a:t>
            </a:r>
            <a:r>
              <a:rPr lang="nb-NO" dirty="0">
                <a:latin typeface="Courier" pitchFamily="49" charset="0"/>
              </a:rPr>
              <a:t> AX,5 </a:t>
            </a:r>
            <a:br>
              <a:rPr lang="nb-NO" dirty="0">
                <a:latin typeface="Courier" pitchFamily="49" charset="0"/>
              </a:rPr>
            </a:br>
            <a:r>
              <a:rPr lang="nb-NO" dirty="0"/>
              <a:t>resulterer i at det ligger 12 i AX-registeret</a:t>
            </a:r>
          </a:p>
          <a:p>
            <a:pPr lvl="1"/>
            <a:r>
              <a:rPr lang="nb-NO" dirty="0"/>
              <a:t>7.0 + 5.0:	</a:t>
            </a:r>
            <a:br>
              <a:rPr lang="nb-NO" dirty="0"/>
            </a:br>
            <a:r>
              <a:rPr lang="nb-NO" dirty="0">
                <a:latin typeface="Courier" pitchFamily="49" charset="0"/>
              </a:rPr>
              <a:t>FLD «minneadressen der 7.0 ligger» </a:t>
            </a:r>
            <a:br>
              <a:rPr lang="nb-NO" dirty="0">
                <a:latin typeface="Courier" pitchFamily="49" charset="0"/>
              </a:rPr>
            </a:br>
            <a:r>
              <a:rPr lang="nb-NO" dirty="0">
                <a:latin typeface="Courier" pitchFamily="49" charset="0"/>
              </a:rPr>
              <a:t>FLD 0012AC45 </a:t>
            </a:r>
            <a:br>
              <a:rPr lang="nb-NO" dirty="0">
                <a:latin typeface="Courier" pitchFamily="49" charset="0"/>
              </a:rPr>
            </a:br>
            <a:r>
              <a:rPr lang="nb-NO" dirty="0">
                <a:latin typeface="Courier" pitchFamily="49" charset="0"/>
              </a:rPr>
              <a:t>FADD ST, ST(1)</a:t>
            </a:r>
            <a:br>
              <a:rPr lang="nb-NO" dirty="0">
                <a:latin typeface="Courier" pitchFamily="49" charset="0"/>
              </a:rPr>
            </a:br>
            <a:r>
              <a:rPr lang="nb-NO" dirty="0">
                <a:latin typeface="Courier" pitchFamily="49" charset="0"/>
              </a:rPr>
              <a:t>FSTP «adressen svaret skal legges»</a:t>
            </a:r>
          </a:p>
          <a:p>
            <a:pPr lvl="1"/>
            <a:r>
              <a:rPr lang="nb-NO" dirty="0"/>
              <a:t>‘Hei’ + ‘Hå!’</a:t>
            </a:r>
            <a:br>
              <a:rPr lang="nb-NO" dirty="0"/>
            </a:br>
            <a:r>
              <a:rPr lang="nb-NO" dirty="0"/>
              <a:t>mengdevis av instruksjoner som flytter begge strengene inn i felles minneområde og legge til slutt-markøren (typisk ASCII 0x00).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16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Flere poeng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Hva er en variabel?</a:t>
            </a:r>
          </a:p>
          <a:p>
            <a:pPr lvl="1"/>
            <a:r>
              <a:rPr lang="nb-NO" dirty="0"/>
              <a:t>På instruksjonsnivå: </a:t>
            </a:r>
            <a:r>
              <a:rPr lang="nb-NO" b="1" dirty="0"/>
              <a:t>adressen</a:t>
            </a:r>
            <a:r>
              <a:rPr lang="nb-NO" dirty="0"/>
              <a:t> til et sted minnet (eller et register)</a:t>
            </a:r>
          </a:p>
          <a:p>
            <a:r>
              <a:rPr lang="nb-NO" dirty="0"/>
              <a:t>Hvorfor har variabler «</a:t>
            </a:r>
            <a:r>
              <a:rPr lang="nb-NO" dirty="0" err="1"/>
              <a:t>scope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Å kalle en metode medfører at man begynner å kjøre instruksjoner et helt annet sted i minnet</a:t>
            </a:r>
          </a:p>
          <a:p>
            <a:pPr lvl="1"/>
            <a:r>
              <a:rPr lang="nb-NO" dirty="0"/>
              <a:t>Når man hopper tilbake til der metoden ble kalt forsvinner alt annet enn det som metoden returner (typisk en adresse til en verdi…)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0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33556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Hva skal vi kunne?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Boolsk algebra</a:t>
            </a:r>
          </a:p>
          <a:p>
            <a:pPr lvl="1"/>
            <a:r>
              <a:rPr lang="nb-NO" dirty="0"/>
              <a:t>NOT, AND, OR, XOR</a:t>
            </a:r>
          </a:p>
          <a:p>
            <a:r>
              <a:rPr lang="nb-NO" dirty="0"/>
              <a:t>Hva en </a:t>
            </a:r>
            <a:r>
              <a:rPr lang="nb-NO" i="1" dirty="0"/>
              <a:t>instruksjon</a:t>
            </a:r>
            <a:r>
              <a:rPr lang="nb-NO" dirty="0"/>
              <a:t> er.</a:t>
            </a:r>
          </a:p>
          <a:p>
            <a:pPr lvl="1"/>
            <a:r>
              <a:rPr lang="nb-NO" dirty="0"/>
              <a:t>hvordan bygd opp</a:t>
            </a:r>
          </a:p>
          <a:p>
            <a:pPr lvl="1"/>
            <a:r>
              <a:rPr lang="nb-NO" dirty="0"/>
              <a:t>hvilke typer</a:t>
            </a:r>
          </a:p>
          <a:p>
            <a:r>
              <a:rPr lang="nb-NO" dirty="0"/>
              <a:t>Hva et </a:t>
            </a:r>
            <a:r>
              <a:rPr lang="nb-NO" i="1" dirty="0"/>
              <a:t>register</a:t>
            </a:r>
            <a:r>
              <a:rPr lang="nb-NO" dirty="0"/>
              <a:t> er.</a:t>
            </a:r>
          </a:p>
          <a:p>
            <a:pPr lvl="1"/>
            <a:r>
              <a:rPr lang="nb-NO" dirty="0"/>
              <a:t>hvilke </a:t>
            </a:r>
            <a:r>
              <a:rPr lang="nb-NO" b="1" dirty="0"/>
              <a:t>typer</a:t>
            </a:r>
            <a:r>
              <a:rPr lang="nb-NO" dirty="0"/>
              <a:t> registre som finnes på CPU</a:t>
            </a:r>
          </a:p>
          <a:p>
            <a:pPr lvl="1"/>
            <a:r>
              <a:rPr lang="nb-NO" dirty="0"/>
              <a:t>Forskjellen på å adresse- og svar-register</a:t>
            </a:r>
          </a:p>
          <a:p>
            <a:r>
              <a:rPr lang="nb-NO" dirty="0"/>
              <a:t>Von Neumann modellen (igjen)</a:t>
            </a:r>
          </a:p>
          <a:p>
            <a:pPr lvl="1"/>
            <a:r>
              <a:rPr lang="nb-NO" dirty="0"/>
              <a:t>mindre «</a:t>
            </a:r>
            <a:r>
              <a:rPr lang="nb-NO" dirty="0" err="1"/>
              <a:t>black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»</a:t>
            </a:r>
          </a:p>
          <a:p>
            <a:r>
              <a:rPr lang="nb-NO" dirty="0"/>
              <a:t>Forskjellen på CISC og RISC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6318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97552" cy="648072"/>
          </a:xfrm>
        </p:spPr>
        <p:txBody>
          <a:bodyPr>
            <a:normAutofit fontScale="90000"/>
          </a:bodyPr>
          <a:lstStyle/>
          <a:p>
            <a:r>
              <a:rPr lang="nb-NO" dirty="0"/>
              <a:t>Hva skal vi kunne?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Litt om x86 og alternativer</a:t>
            </a:r>
          </a:p>
          <a:p>
            <a:r>
              <a:rPr lang="nb-NO" dirty="0"/>
              <a:t>Rollen til taktgiver</a:t>
            </a:r>
          </a:p>
          <a:p>
            <a:r>
              <a:rPr lang="nb-NO" dirty="0" err="1"/>
              <a:t>Fetch</a:t>
            </a:r>
            <a:r>
              <a:rPr lang="nb-NO" dirty="0"/>
              <a:t>-</a:t>
            </a:r>
            <a:r>
              <a:rPr lang="nb-NO" dirty="0" err="1"/>
              <a:t>Execute</a:t>
            </a:r>
            <a:r>
              <a:rPr lang="nb-NO" dirty="0"/>
              <a:t>-syklusen</a:t>
            </a:r>
          </a:p>
          <a:p>
            <a:r>
              <a:rPr lang="nb-NO" dirty="0" err="1"/>
              <a:t>Pipelining</a:t>
            </a:r>
            <a:r>
              <a:rPr lang="nb-NO" dirty="0"/>
              <a:t> og </a:t>
            </a:r>
            <a:r>
              <a:rPr lang="nb-NO" dirty="0" err="1"/>
              <a:t>superskalaritet</a:t>
            </a:r>
            <a:endParaRPr lang="nb-NO" dirty="0"/>
          </a:p>
          <a:p>
            <a:r>
              <a:rPr lang="nb-NO" dirty="0"/>
              <a:t>Ulike anvendelser av og typer </a:t>
            </a:r>
            <a:r>
              <a:rPr lang="nb-NO" dirty="0" err="1"/>
              <a:t>CPUer</a:t>
            </a:r>
            <a:r>
              <a:rPr lang="nb-NO" dirty="0"/>
              <a:t>/mikrokontrollere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817E-E87E-4A17-B9C9-ADF0A9BFFA18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62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Autofit/>
          </a:bodyPr>
          <a:lstStyle/>
          <a:p>
            <a:r>
              <a:rPr lang="nb-NO" sz="4800" dirty="0">
                <a:solidFill>
                  <a:srgbClr val="FF0000"/>
                </a:solidFill>
              </a:rPr>
              <a:t>NOT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-479181" y="2971800"/>
            <a:ext cx="6979627" cy="2971800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nb-NO" dirty="0"/>
              <a:t>                                             </a:t>
            </a:r>
            <a:r>
              <a:rPr lang="nb-NO" b="1" dirty="0">
                <a:latin typeface="Comic Sans MS" pitchFamily="66" charset="0"/>
              </a:rPr>
              <a:t>NOT</a:t>
            </a:r>
          </a:p>
          <a:p>
            <a:pPr>
              <a:buFontTx/>
              <a:buNone/>
            </a:pPr>
            <a:r>
              <a:rPr lang="nb-NO" dirty="0"/>
              <a:t>                                      </a:t>
            </a:r>
            <a:r>
              <a:rPr lang="nb-NO" u="sng" dirty="0"/>
              <a:t>Sannhetstabell</a:t>
            </a:r>
          </a:p>
          <a:p>
            <a:pPr>
              <a:buFontTx/>
              <a:buNone/>
            </a:pPr>
            <a:r>
              <a:rPr lang="nb-NO" dirty="0"/>
              <a:t>                                            </a:t>
            </a:r>
            <a:r>
              <a:rPr lang="nb-NO" u="sng" dirty="0" err="1"/>
              <a:t>X</a:t>
            </a:r>
            <a:r>
              <a:rPr lang="nb-NO" u="sng" dirty="0"/>
              <a:t>     F</a:t>
            </a:r>
            <a:endParaRPr lang="nb-NO" dirty="0"/>
          </a:p>
          <a:p>
            <a:pPr>
              <a:buFontTx/>
              <a:buNone/>
            </a:pPr>
            <a:r>
              <a:rPr lang="nb-NO" dirty="0"/>
              <a:t>                                            0     1</a:t>
            </a:r>
          </a:p>
          <a:p>
            <a:pPr>
              <a:buFontTx/>
              <a:buNone/>
            </a:pPr>
            <a:r>
              <a:rPr lang="nb-NO" dirty="0"/>
              <a:t>                                            1     0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40066" y="1912938"/>
            <a:ext cx="930519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86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74831" y="1989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186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04643" y="1989138"/>
            <a:ext cx="3311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1866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75489" y="2014539"/>
            <a:ext cx="331177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0</a:t>
            </a:r>
            <a:endParaRPr lang="nb-NO" sz="2000">
              <a:latin typeface="Comic Sans MS" pitchFamily="66" charset="0"/>
            </a:endParaRPr>
          </a:p>
        </p:txBody>
      </p:sp>
      <p:sp>
        <p:nvSpPr>
          <p:cNvPr id="12186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5870" y="2022476"/>
            <a:ext cx="332643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</a:t>
            </a:r>
          </a:p>
        </p:txBody>
      </p:sp>
      <p:sp>
        <p:nvSpPr>
          <p:cNvPr id="121868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75489" y="2014539"/>
            <a:ext cx="331177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1</a:t>
            </a:r>
            <a:endParaRPr lang="nb-NO" sz="2000">
              <a:latin typeface="Comic Sans MS" pitchFamily="66" charset="0"/>
            </a:endParaRPr>
          </a:p>
        </p:txBody>
      </p:sp>
      <p:sp>
        <p:nvSpPr>
          <p:cNvPr id="121869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659316" y="2014539"/>
            <a:ext cx="332643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>
                <a:latin typeface="Comic Sans MS" pitchFamily="66" charset="0"/>
              </a:rPr>
              <a:t>0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13589" y="2011304"/>
            <a:ext cx="1528419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10010110</a:t>
            </a:r>
            <a:endParaRPr lang="nb-NO" sz="2000" dirty="0">
              <a:latin typeface="Comic Sans MS" pitchFamily="66" charset="0"/>
            </a:endParaRPr>
          </a:p>
        </p:txBody>
      </p:sp>
      <p:sp>
        <p:nvSpPr>
          <p:cNvPr id="121870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762364" y="4221088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  <p:custDataLst>
              <p:tags r:id="rId13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1863" name="Text Box 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51245" y="2017384"/>
            <a:ext cx="1528419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 b="1" dirty="0">
                <a:latin typeface="Comic Sans MS" pitchFamily="66" charset="0"/>
              </a:rPr>
              <a:t>01101001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56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6" grpId="0" animBg="1" autoUpdateAnimBg="0"/>
      <p:bldP spid="121867" grpId="0" animBg="1" autoUpdateAnimBg="0"/>
      <p:bldP spid="121868" grpId="0" animBg="1" autoUpdateAnimBg="0"/>
      <p:bldP spid="121869" grpId="0" animBg="1" autoUpdateAnimBg="0"/>
      <p:bldP spid="121862" grpId="0" animBg="1" autoUpdateAnimBg="0"/>
      <p:bldP spid="121863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74810" y="186657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AND</a:t>
            </a:r>
            <a:r>
              <a:rPr lang="nb-NO" dirty="0"/>
              <a:t> og NAND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40677" y="2971800"/>
            <a:ext cx="8698523" cy="29718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b-NO" dirty="0"/>
              <a:t>                           </a:t>
            </a:r>
            <a:r>
              <a:rPr lang="nb-NO" sz="3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b-NO" dirty="0">
                <a:latin typeface="Comic Sans MS" pitchFamily="66" charset="0"/>
              </a:rPr>
              <a:t>                    NAND</a:t>
            </a:r>
          </a:p>
          <a:p>
            <a:pPr>
              <a:buFontTx/>
              <a:buNone/>
            </a:pPr>
            <a:r>
              <a:rPr lang="nb-NO" dirty="0"/>
              <a:t>                       </a:t>
            </a:r>
            <a:r>
              <a:rPr lang="nb-NO" dirty="0" err="1"/>
              <a:t>X</a:t>
            </a:r>
            <a:r>
              <a:rPr lang="nb-NO" dirty="0"/>
              <a:t>    Y    F                </a:t>
            </a:r>
            <a:r>
              <a:rPr lang="nb-NO" dirty="0" err="1"/>
              <a:t>X</a:t>
            </a:r>
            <a:r>
              <a:rPr lang="nb-NO" dirty="0"/>
              <a:t>    Y    F</a:t>
            </a:r>
          </a:p>
          <a:p>
            <a:pPr>
              <a:buFontTx/>
              <a:buNone/>
            </a:pPr>
            <a:r>
              <a:rPr lang="nb-NO" dirty="0"/>
              <a:t>                       0    0    0                0     0    1</a:t>
            </a:r>
          </a:p>
          <a:p>
            <a:pPr>
              <a:buFontTx/>
              <a:buNone/>
            </a:pPr>
            <a:r>
              <a:rPr lang="nb-NO" dirty="0"/>
              <a:t>                       0    1    0                0     1    1</a:t>
            </a:r>
          </a:p>
          <a:p>
            <a:pPr>
              <a:buFontTx/>
              <a:buNone/>
            </a:pPr>
            <a:r>
              <a:rPr lang="nb-NO" dirty="0"/>
              <a:t>                       1    0    0                1     0    1</a:t>
            </a:r>
          </a:p>
          <a:p>
            <a:pPr>
              <a:buFontTx/>
              <a:buNone/>
            </a:pPr>
            <a:r>
              <a:rPr lang="nb-NO" dirty="0"/>
              <a:t>                       1    1    1                1     1    0</a:t>
            </a:r>
            <a:endParaRPr lang="nb-NO" u="sng" dirty="0"/>
          </a:p>
        </p:txBody>
      </p:sp>
      <p:sp>
        <p:nvSpPr>
          <p:cNvPr id="122884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680189" y="3861048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5908431" y="3861048"/>
            <a:ext cx="15474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758712" y="3419959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122887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997212" y="3419959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pic>
        <p:nvPicPr>
          <p:cNvPr id="122888" name="Picture 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876550" y="1989138"/>
            <a:ext cx="930519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9" name="Picture 9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000750" y="2041525"/>
            <a:ext cx="99646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94" name="Text Box 1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43908" y="1998663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5" name="Text Box 1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9396" y="225742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6" name="Text Box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58712" y="2098675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7" name="Text Box 17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964973" y="2116138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8" name="Text Box 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43908" y="224155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Y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899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719396" y="2000250"/>
            <a:ext cx="398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400">
                <a:latin typeface="Times New Roman" pitchFamily="18" charset="0"/>
              </a:rPr>
              <a:t>X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2900" name="Text Box 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179028" y="1844676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</a:t>
            </a:r>
          </a:p>
        </p:txBody>
      </p:sp>
      <p:sp>
        <p:nvSpPr>
          <p:cNvPr id="122901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06008" y="2133601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0</a:t>
            </a:r>
          </a:p>
        </p:txBody>
      </p:sp>
      <p:sp>
        <p:nvSpPr>
          <p:cNvPr id="122902" name="Text Box 2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179028" y="2420939"/>
            <a:ext cx="298938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0</a:t>
            </a:r>
          </a:p>
        </p:txBody>
      </p:sp>
      <p:sp>
        <p:nvSpPr>
          <p:cNvPr id="122893" name="Text Box 1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88423" y="2125071"/>
            <a:ext cx="1402374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b="1" dirty="0">
                <a:latin typeface="Comic Sans MS" pitchFamily="66" charset="0"/>
              </a:rPr>
              <a:t>10000100</a:t>
            </a:r>
          </a:p>
        </p:txBody>
      </p:sp>
      <p:grpSp>
        <p:nvGrpSpPr>
          <p:cNvPr id="2" name="Group 10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1104406" y="1835092"/>
            <a:ext cx="1365738" cy="979488"/>
            <a:chOff x="172" y="1152"/>
            <a:chExt cx="932" cy="617"/>
          </a:xfrm>
        </p:grpSpPr>
        <p:sp>
          <p:nvSpPr>
            <p:cNvPr id="122891" name="Text Box 11"/>
            <p:cNvSpPr txBox="1">
              <a:spLocks noChangeArrowheads="1"/>
            </p:cNvSpPr>
            <p:nvPr/>
          </p:nvSpPr>
          <p:spPr bwMode="auto">
            <a:xfrm>
              <a:off x="172" y="1152"/>
              <a:ext cx="932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10010101</a:t>
              </a:r>
            </a:p>
          </p:txBody>
        </p:sp>
        <p:sp>
          <p:nvSpPr>
            <p:cNvPr id="122892" name="Text Box 12"/>
            <p:cNvSpPr txBox="1">
              <a:spLocks noChangeArrowheads="1"/>
            </p:cNvSpPr>
            <p:nvPr/>
          </p:nvSpPr>
          <p:spPr bwMode="auto">
            <a:xfrm>
              <a:off x="172" y="1536"/>
              <a:ext cx="932" cy="23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b="1" dirty="0">
                  <a:latin typeface="Comic Sans MS" pitchFamily="66" charset="0"/>
                </a:rPr>
                <a:t>10101100</a:t>
              </a:r>
            </a:p>
          </p:txBody>
        </p:sp>
      </p:grpSp>
      <p:pic>
        <p:nvPicPr>
          <p:cNvPr id="122907" name="Picture 27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131777" y="-17463"/>
            <a:ext cx="2365131" cy="1285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22908" name="Picture 2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363558" y="63500"/>
            <a:ext cx="1758462" cy="167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22909" name="Picture 29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169877" y="1219201"/>
            <a:ext cx="2286000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  <p:custDataLst>
              <p:tags r:id="rId24"/>
            </p:custDataLst>
          </p:nvPr>
        </p:nvSpPr>
        <p:spPr>
          <a:xfrm>
            <a:off x="5436096" y="6492876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01AEAE-AED4-4655-9A75-BC34AD92A4BB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18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0" grpId="0" animBg="1" autoUpdateAnimBg="0"/>
      <p:bldP spid="122901" grpId="0" animBg="1" autoUpdateAnimBg="0"/>
      <p:bldP spid="122902" grpId="0" animBg="1" autoUpdateAnimBg="0"/>
      <p:bldP spid="122893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Bo12H1jxjmw3Zk2GvumV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ayD6KCwtsp9nUdmCk6d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Nbp4iVXKbT91YjErdBgB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EeW43UHLDeLRgPvRIX2e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MYrXk8eITOl8Xs0e0gZ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LXhVD4Tna8w6MNAbLWc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I7nPLzd2V4dzfAjComAF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HZi6qfxtRfYDdGqugFYL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DqMgRtb4DrcBEVA6N4X4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SIWFBmY7s3c7wvELAIi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3wB6QL8ARnyXF5VtPxSX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1a4n8zfjunYMac2RIXzi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K1lSnyRlUZ6IrU9gaaV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gkk61YqF3yOGJxZ1tBdK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0f8HFNaIjMH1ggMJKa9b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9ZlouN4hJjPUj4XjjDuk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bmXHMqRwGZM80D7Lykr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SjYOX2k8FbXBvULxXpc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eY8I9xNkAnEmtDJYtPcy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ap7c00m1tDwQ5ZFfSMk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W9r7OZWnSLIEOIAWxNXz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PDyKidWpdYZztYLScn5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7qbWFWfxn1GVjNz3GIq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eL1Vf1KmntocOCLSeYC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EefCbEAAuNf4w7yly0a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XR7lBEwezIOq1RoHRDlc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YHhIfJQ3B01069lgjmE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OAOyFz6pEVXCX8236Xdx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f4CZ4yfuTpKIo95THEcJ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hjQzvtOyVTYwShZErGk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g9ZxLKEy2eaVNi9u2LF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JSgOT2cvpWpg3HAXH4T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lXtHuXDyxzvpp7hXQBlx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vwfsU43Br7ZZwjkbxfR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bMrs4V3PWugNzQsiPBx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LDhsGKdh1jV7rXs22zv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opqAXCE36FYPGLBaroin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G4oSnJvcilsHmeRRJ8ydU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iLbQSBaczYjJmb5eVyU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ZpnjAFaOVa1666bSDB7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2uuFDTDF0gkVMMty0v2K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8Hf5Y32VjfutgmSOU1ha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Makpo4AC68EUMfzFPAKH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PrvqAJ6tKANYWsVDEDQI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Cr5zkmrAwtKWIPYOkt8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ke5xuiVXqmY4vP9OyFrk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WQME1bWTYnr5TYuaM7j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cwcOFPvfv3NKvfMFkfDC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uCV0jaH01xArEgsdw6nJ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i9tfn6N4mE0P1zSFwlxu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93Bwd7IweLv6kMw4MBdX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qOeSlRA2bmm1ZpERTGl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WMMRzyUuUdGcaVi02EeK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ErweroW1cnDMluzAUGd4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GrhXGw8OJj2sm0lyl8C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vi9HXI5P0kPb6kzCSnl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IxPb1LFNvXxDRxlVzD7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9IzhFui57klmWZNYypIU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DbT1YJgeLjP98r8F3BwV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5HmKio5W5jVNdAKs4WA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xeUPFQC4TteVm1q7HtD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VW3d17EttJ6gH805AX2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cxW2DshtfF4qMpG4nXhB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cGXTBrYlCeKnIJvhYtcbZ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cglAowz48Gm0QY820j8C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33GbMpt5qQIeKCfRzP3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mIEjPrbRRR0TdiTdJ9A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iI40jugV6i0SwxHjg9h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iBdwM8KiyhHmHXwtz2Uy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eRpXYm5TyyqQq35jE27z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bQAVHgAy8Ixrnm7Pand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8WQwtognRqpxvFym2EPj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iZFIbPRKlE03TKpdRjbh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8USGzs8JnlIIfxxOF4xZ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uCECDrYZP8pa5M2CmJ1Y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lEcRpcfDhB40n4UQvhp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Pns1CrbgF4Adh0pL1LK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64oYIweJzWoLPPpozNs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0wSYBsD5OcKWAf660saw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4Oy1LV3NY0tLlhJPnDr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ZbNxuw2xjGRBBZZxyhaA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9aJotVzxtAj8rl2lRhUW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CTST4f7OuHIdFnimr8d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sdQnN1LaJ1YixPwzRkp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BqdGE2vPLJqkIrE2Gs52k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UBRpZk6LZZoGp04Xl60H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7ycytywB5kfx36ibkzw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c3EnjoBntr9uUM07bxd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lhUOvHCoPGdRoOLB1Ha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CY1NdgmXAShhcc2I2CQi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xU6iXdUtupgyImtvTUL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h2nblzwvF97oKZHcJou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AQ5p8vOfRsk4C3ULSkWZ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rkCtNGamAfgurx6Wr0H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3FnDiXv9pd4tpLNFI75u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4N8BnFVTWhjPMgW59ocR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ECuQzyJSDreKIDgkM6DI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0h4R7tUhan8FkuQicJQ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K7wpEXN9PcLDCcMIrfX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B2iLuuTURwPFxWkIOWt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WViAcfH66g9gf0zEpPr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TGRDwuiAuP3Twt6TtjfV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NXFPnJr1RgjF9BTQXpCh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BEqQBVsaKCAETTYG6y9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q6xXizrEUggRLPLZL4y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mkL2rz8cs8hgSGZhYyZN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JxVO0ZzJRCox4CsUYIB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ydOHlW3Kk3AMm01tzr4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tdK9xR5QEsZWYIZjEDG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vx3ZonrdurNVOwOpA0TmX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glrWrg5Q0M9vKdqv2Yoo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DFp0h28EEFptDE2nl3Ph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3jYUTYK8TKy9m26vC36gt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7yAktijd4MU4gTYj5SmdY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dsW5HoAO75upvo4T8Uh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KfVqgU00K2hZnSxdBPtX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MtsU1ZdiGsxcHG9g7FO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YWeIiLMNlT5k3Q2uRXK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YhaqjTl1xMHA3pBv8R6C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y8860t3nts7eXcdCl3W1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e0T2N8r2uuzpN6BhhIp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55DOSvTN3yfoT67qge1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NqwJMFjVrhgUNoZgV9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7VX28od1QR5SCjGigXYc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1aocu9QsbP2llHQolM68J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7Ccj2hX6fWjnD1jeCOQK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Uz6yAV92yHomhziQOadJ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apRFCkubNz2plWDhAHkc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7nVLQsv0pG94naL0XcuZ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pe5r9s9jE9Ns6jSg9Eb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s7qoAB1QTBaQ0DAbb12t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CSQjpkxF10fwLX1KSxi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ifjfGYtajAYzvxxgbHj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BuRC9q8ub7DqzAZ9Dzc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7SXt8MLkXGhhRYWWBKGJ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xcstdClAu0B9EPo4P31O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V4XWg14J2JsVWE9Fdw8B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OqWaLyK8PSgGgnvgljwK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GITKV9PuGNejgx06gvZ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EgnL9WbO5REWKdh1DAjk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YD9EFtAq1jL5iMbtpO7m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aa1UxPwi04taNvx2Tvxn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HSOWvObm6Df5m9CazpO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qI7RZdwWXK4AWhPIYLe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KjOJTkWfO2tkbEOvUngv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h9tcWKQjvzvwO44Ffqfv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CSLIuagdhGsux9TBrbW7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flo151G48Di3XOD4G7L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0YPGLLjsWBuzlj9xLe0p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3S4IdYzuH1FqrtivY8MmI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uRxTZqWwUQNAUK0wb9mU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0C4I7c8wMVM9KuY9RMTw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LKopxf2Q31tuetbSdO0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6bfbe9qdJnPijTgiHEtN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NqXeUKp6RMSPSEMWhEMY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fyFuE4p2B7vaOturJet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pBksHlklewMSOBOZWQ0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TrZkRda4ZNV8r0CyEM9jk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UEvSuZi4mCQeG5kliE6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FFQvymqh6l5Q9rOm1Bs1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3pXVj5ByB8QZfZFnVCRM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nxEvZh3DQAaCryD3lFxJ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O7IqiVdOkU13WhhgKEKiU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09bPHDFQaveLDzoFzCgyv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Oc0dTkDaIjj9wqQ3bK4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mCldOO0w2GpCYLeaSID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DyDqRbbuHW0vYjfNBOci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MkaSSWuftcpRy9JeowXh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GrXW2Yk4Tk5RqPoRGvO9b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K8dtpJXsK8gq9U8ZJG9X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hlafdXbo6o2dNNBPMtSp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RMWmuGxZ1Gw1t9MS41CPc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yMRFLvklOk3ARSiav0gl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oW6koTUG53m1MonybG4L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N6ZrZKzEjrt8Y6ECP03z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2qiY0W2W5BfLHRtuGvXIU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nI9F2s29o16i2YUkX40B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dDUi0LsJakKRIhikI7C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E0tfFjAf1efSy7wtrpJg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SbMMzXFltnzf7So4roC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YWP51IJaFIFLKv3wFAX5B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IJUwv6dHYG0ni4Qf4od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bl7mWZwiy6AHt3S3sz8L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QcvkEjqUBJLlWYIqPiiP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IrVpAk7RubIrm8VVjcV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X5Nei7NVFCPmWIIzyB5m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Vcs2bKGj7cgzEEzCdHL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p2MxM85AmRG1jn48oivJ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kl0mzztHiXltK18rcJA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oKgQcBBYGTF3GapChaF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X5Nei7NVFCPmWIIzyB5m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5V7XqaPnKOJ4b7D5j9Qx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g44jHUMa4vpR7jjuUzVC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0NVwc7UdPY0pMyJh3jC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J4WucvFJzVlFahOm1u21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fiMezgSVqDRnPAqYNcA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A14HoKEDSFYdCwOs9aiuJ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5zgZW8JQVliAHbqg5sH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2iTZLBwfO4ay1cdYAkKcz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J9WBz9cZYAeWcdflfB0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CFACHV4yxMpYBIZO7YD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na1hP035oHUl5TIM4I7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JuygiafTpkxqWPfGWYKP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xRyE6Bs5WZuMps2jQ2J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dqwlBbY6EQwRQ6ZiV2S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5Xv7hRZFelre2GwntOCP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ojfVgm7wTspJWZgh1WJY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6AVhHdXo2YYX1d6FVCZ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km0qFXW5yrD0nb2YsDUj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HaIzroeMBpWhdv9y93p9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R8wbQYIf6jUZEA2KG3aU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durm4P8zA4td7BgzTGU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q7qWEdQKbdvcuSUu6Ynj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0YauJbFSUYbqT5lKRLU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wAnHv5cgzOBiq70lsKw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BajSxh1p6ossz72GzG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t63cbpATu6swqNWzhyg0z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OAEdKvj9r8PtELxccFYy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UYFrep4WY5EzNzEFMMIf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BsSX7tuPaa5S8PnxUP8t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O6pjRkgtMbpae4FnfZDS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Ov2lQMpYtVdk1uv5AqpH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8NUGKEjyS6AEzKDZzYH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EHyGCs2HB9Dgr6blQeqY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ysyHvnGJOWOMXPCgG5RG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X7lIYAbgT2t9TDjbkf0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xACMvb5pU66M6GPepJVU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tKMIcZRv89MDhWMSxgD1k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qNZRJfEqQjdoJqTgb7q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cJwIkK1551ZrGyJ6RVC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WvUSi44SJV64Afk1VTo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9TxsjdtrqK1UkW7n3iquy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6gzSTUihnHIuCEw97hBg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73Ucjvq0B3ocIq1sCwh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voBoyy4W8p0lPJNocFwT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PME0ztIbK6g9qoo1aW0K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25caguR04s0xDPQXpLcAV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BMIAmrmf5ZcEw8j5WdRM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JfgDHkvp2vsTtNrN7vly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qd5LE17acTqWtVZRaFz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1bVmaXY55A3GgO3xWFti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fMp1oxaq9Lcf5h7pQX6EU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UNk7mo8lp3ePRY6akVQ0r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mGpHAECYgmmj0qGVUGPF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nmwJ1jSEh9zpJBHWwNav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AR9aoyQFHmGkca4eUuD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SLhGJV2qOf51a2k4VBEoI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q0XjdKjRqQFuAf2ioPe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HZnmwL1yYwPd42D3ITgy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vp0Z0ObF3buiGZns03dTF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kV3nSXONILqXQJqwMuwV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5k5YdDCscsV2CcvkbMC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aX3DF3HlJnPVx1QNEZu8z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YOEadUCh1LDhhV7nok9K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FM1SFoP1kf5Un1kxzV7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565aFxwN8JADSoQEb1X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df6gsxr1KsiQbOJfo9v6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ROaIt16C8i9XPZ8Pxwkh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h7MRVMMyYzrbkPAh2L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YgiEP55RY0lHCPjbUS4W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gFdcDnPHbR3AQUpOc0wh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SaUNozxPf3l8ujk7zwL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FpHslCETKUVVt5S67KmeZ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ITzkM8Ryb4P99OuZH6w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LUBw0JUzYujur1d3MpYG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JaETzkwgQ2faXvv88Palw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iHuV3yKSHeTCTSpkwi8T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EvwDjYL1fPjmC3TW0oDX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KD3sVDZkRMu5uIAcjNQL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jDLQmZuzYkLdTfwRBCRH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tp1pxCQxGdCYkpG4g0Ph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khPlGrcdUCoValPXrRI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BVV6bwmQS6zi4JAcWpk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zoekfjyXyowMGTpzgGR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hlRh5nfUj5bfClwRQg2iU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n3tuM56ZRjTrJZ8TGHdM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EwIeWu9ipWJA6ZYpz68Rc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yTi38fQv2QKyGuqdDkI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t1llYvk7xyvBrKVU83Y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2HYQ1VnRCDaeV4IU5oqk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zoXwVPbRGHpK9CFDr8vc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XoKIoLbg8hce7ATvZyGK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OaV6esWhPwINqzLcrpG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1Qc0GNe366hf3YdOBfJpO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yUv5KV9XwkPuzzNixJjQ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BTXNHo1iIzG7kdkyoYo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ZKBpciPM2J8Fk5eBrtVO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bhQI5DXSR7TpTdchcJtV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WZFTekNwVcAbTykyucbO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1Rr7buduIPKJg1vhYZgH8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0LUc0p9hcl4zfhbOQjalW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jd0ESJIwi6n3ZUY2jnnD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ji2mFlREOW5rHbmwpzF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bihQO0MYiV46GmPm3aq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TjLpl7I1KWQXuS1WNl3mP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UshQWRX4kb976K5OxQR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nAu0H3wuCuD4nPzX3V1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BDKSC6L6EKjh5dI0Y4NF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1bz2qcx8gYxKzqJwnXFa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bmQxTLiMee1AsaQbUeYo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R0B916gAZtkr9TeN16CP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iRW0bKvT8NR5WTehr7k4m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wvNZuB77vbfmnFzEDnXc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yPglwLKVJn2qQlKUgHF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WPoMc7CjJaosKPlnmSua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eeswAIcSfjVR0ZQ7wZE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o5tkMErnls6h0UslVYvQN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k2qJ1L8rDMqFB9kFwT7R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5xTOlxfluwPPCUp5RHqJN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VFUyX1cQHwSOvqrRhOyo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zO65qJnqB7uSB2z01Hbv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RbIpCa3IJUK6A6Alcosf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5pW8HwUW1LgXsQwRXQrLr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vDYwpBdcdlMmQNtwhOp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nWTnRQg6mTb9VArsdXPoV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psKn4o5rPq4ftOZw6POg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g0rr5eaoffmvKgH0sug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lPdjEbODo3fnrunCXZdF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OZ7ifgpPmMkplUae7r2lL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YFSkO6cmzvxk04oEXVtpr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yCMZeIWrNg2s6hNG8jTZ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67iMjnvv2XDxP60oVoN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VAmnJceAvs258qqBu5wg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Y6zcoPxbkhXO0bXu6rQg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UO1LiZsbjpNkMj1hAGEB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02rCO30Fp2CGqggnHNKFc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I4pyerUnIIt2foYiKKfR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ikcKuUylIFakUIAFtvxq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jJJVvjYyxA9jbc7Ur7uRZ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q8QrsjTwi1XCFPSch8lT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KdMRN7BrSybLldKibM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E9WAaLAhIWMky7K5bGJt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3xdX9OZZHWd9nS5WSs4s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QpbsXNCu6Tk2nTtXnuZ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H2i7dGTemt0Bf83eqQt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2mLYxGnRNzOIjZgiQ6w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5Dsqy5NcsGPmRbAoQsjj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zaMWBaelMktWJixYAAEl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lrNGT0Dd27G3TgL8b2d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2ofQ6iuIJp4GAOl8VgeHz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mgFohcsoC7xUj3yPNH9vi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nirqZgMZDuK2YbH0iglN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FuiA6sxy4ZEEi6PLs7Q8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z0zD6GRfXUFeCX7pajs5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HjE7ozdFFM9eCjLnBHMT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4vX9UBTmIuvvSj5CZyGh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okTAbwNdWOefUh0smQHO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6XTVobsGtxJA8WbDZ5g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JY3tSE2XwGO0OCeKvvkrJ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IOBqvvvBjiFVqxNkVjiCl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96qnEiRFvyk1beoOMjx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TeM1t47ZQ3ZQZHSMs9TG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otXTC0gtOobH4E8mIozu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6nOPj7XsLkpZCERxzwFD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sqdyrUwE7cK6APwX4Ha3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cjT3hhHuj2CeReIpWtEA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5xbhygFFNB1qYNa3Lil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AkhRwmBsCPci9KKweIe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GSezgLsA7fwlbcW4A5Ea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6jCH37nGbiOZGABKAhP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wJxZRHPEMZ2BOeXePit4V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4En9763wTfAHLcNgZnZ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bkWYOXfAsiJBRxGdlgTFC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HJ2SpSCRKhyVNHgmDRhP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gl4AJEbf2JGnXE6eHbU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9Pp6ZDK7cWv4tHOP9XGu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fpKBfoa6V87XbeaDExvV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6JgJ9ORUs7cvqqYD2DG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SSboqR1Wm02kA0monmW5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mXvvzEvj8ZkhvwRqRXj4Z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N0WLZ66ymy6bPxHNjFK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R4tlK7DzYOH5uyhBsNcZF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V44eUIhAgbncitxcwhwt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1KoOoNrJi5Yq64SGKcngL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5axZlHsqUkOoQ3PAAnoH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NKjFgRfPLuRztSutc7XSj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av5clmEeOugj6d7wpnFM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0cl6JB2MdrJY02U8l6L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trkhrVNnW4Nyrr0O6RO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8xWBt3X01X8LuTRfC3c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UOQ25tVed5oOiZwAZW4h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TM27VJN5sCWTgI14RMk9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DIQlKJw7eXN0kJbf00Mf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W9woRRH1oF0xa7bKJcH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ruktUok2GERSiSdlGFMV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eV5p6YB52MDSRwD8Wv1G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UzhzBBMds7eXyk5JzlSfv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DfVRR6gpxepxV2UjNyOd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8OpBD3DH1PVbBJXVsiOZ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etnJ47fHjIPcgOpSmV7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CzBLr7gayaSHy72vDPunz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bDYvpbC3C3afElh2o23Y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59zALyFMPz30DLD7Es4Y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7ydObP20AnEr9qT80Col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gnRvrJQP8m9ZivOlwtOS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clHHif97XaXYwahA5xyT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yG55fMffFhgwmS7uwMR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DG55SjMvzHZNsTVrWWP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09Xw5qScbEEtidUWGxkJ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FzIPH1tq30Gbum7jnIHZ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7HRZxCewPdOKydQTIRF7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5psiAuSLZtcX6mgbhi4w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WWIQWxp9ksCUG7NarGGl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xzOwGhi1yHVNnHxVDpXWb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rRCJX6xRHOfys4egASgi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9SNEZdSRb6G3uQddAiBt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F8EIVa5O5J5bIKVi7kYQ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Spzn3niXGjvlcF0ghILn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WXj8shhbguUbwfe8y7Iv7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LFnyghR3g4f7VrgfA60Mq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9FpL7JA3RTTcDLU0Zkd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JfabpeuSL4J6MwKxv1au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pjNSixBulCW4dSQwJkF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i0DKxuUCy0ELZ2VDVwRk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kOdAqAMhxvqvCoHyJATa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E2OpZBbVTFRVhxopW6YW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EUbOtOAFvCryCurvZ5lg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9Gf5EgJBskam7qQcq2MbF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yuQcoLTUM6k2e0j6RHeh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3FWFmjbYdAn2ueWIPxQ4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cv4Biy3z44xCA8YTppu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RboOAHw4WyG7Z0U8mAT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rHByYE4rWWmC8JmqOikl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HxKaKQAkGxuXKab23J7t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LMmTwQLrjDyxh3NvjvlqU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cXOSjcrsfxFs7lArqHEY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3JQbR8kTsjnF9WHXreSb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iF2CVjUz2WUewdW4kstQ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Q5QWNBCSSnmj6awC6xVvw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2wsGt80awjhXxXQu6ELi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UeUIuXhs5imgB0UZmsPf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8TIjLmVvfcFrzcG8IhHa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Uq3psdVxlMmCH24iRwW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GP64nXja63gzINtAQgQNj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J63M2wCehohxEZUMmNO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nR58d4Fm20ongIJec0nDJ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HxKaKQAkGxuXKab23J7t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9wi9X7HsKRvXguR3qXGtC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TWRCpaWALWsD0M3DlUno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TdAJsXS8erab6ZwNMeWvV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7Gswq4QMM4SEzBLMqyZVd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QjVIYy2UIBXQhc0S4sr3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3XAOnIAcjzcXqHxj3mg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EYXFxj8iePOfFB4NGUBc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KwBYjFkA6EUvXuvhHvW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NK9o0a4cS99XLSuuAGKgQ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G8TC6VzaiE97HwZBidTz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3hltyolvufFMyhrVLCFD9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ZFAnC48pvs9kYRMLLxq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52pWTQX1uxJy1mUZX95Tb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K2A5mF932hVE7Y4geeQF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dR8zBJBbXGYCFTiKBmku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5HN0SSREkrNwPJXN3qr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FujaXuDuk8xWLrMBQIj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P94zMOjT2PWR1iHHUm1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ZSYw0szIx1S8Fa6oIPa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ZUptT9OXhvp99bBgNQkk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YSDxBwEbFGAhS36wyq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jxmKvCBdRaNXFFRYuWav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Iw0UNr1k6Kq5VxQlxhi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JySjx9giUpGaC97xHJc9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RN8zGcTCiEvZX7BgiL2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VjnIOPy5WvaJ1vozA51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6aap6sUojnu7SPbYo34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Pe65RIbWaxlpcdypI5by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eUCznBGXJbM5lWi1Bbd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sCYqZkY1aP2Zcshkzf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D7SC6HtZkPzh8aXpbHCK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CgiW6ykQD6Z7APv6OSDu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7RVYr5NuArR3c3By9HZ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sI3ijVoyA410QzF0999H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9ylsjmPZg7MgQd2g0Ufy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5tXl6wVkvrcQmqXBYNzk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QJBmCvdTwG3GwYwQ2DQ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8BK7WsyojgRVjXDg6GHV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cLGEuiwynOppX6hEMrT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vipiSqOMUKooVhxX4on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2IX3kok1ZAF78t7JvYf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0f9dqoGSQwjmJaK8at9g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Vp0jncQgi9UmB23bunjX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IZPPqI10dvSDpuOxavq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NFkvhj2frmUHIzYQpWbv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zrSKVYwmz0XruSU6mQB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cO6RHNKlaW5kH3FlzmgV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u3m4dti3AZGohY67wbB3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NnRzwKD5CVkkWzz3kGX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IJopzNSHonT8qqMITf4w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8yl9fKi7LPFUR4bH03S3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jDyBQfObSrnwXjpoFjGz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9Y0ETTH73JTYCzUUdwsPK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pIYGGDORD452zXUmpKXC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5BtNnVMswVTo9W9CE5s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InCGcxTiyXokct6IHxT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9Y0ETTH73JTYCzUUdwsPK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pRblY9c6LivMe1f53m5DH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keNViZseT6kuJhynaUaYP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5pHKumBsAANn9OKUxq4F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QtbxlwCIPdnPIwAfXSi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VTozpZCyLiw1zeyX14P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0j6ekhsbnejWxi9L6D6h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4jGWlH0RdNS8lS4tbFl5z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IDHgNfXcLt7W0phYzrk9"/>
</p:tagLst>
</file>

<file path=ppt/theme/theme1.xml><?xml version="1.0" encoding="utf-8"?>
<a:theme xmlns:a="http://schemas.openxmlformats.org/drawingml/2006/main" name="NITH2010">
  <a:themeElements>
    <a:clrScheme name="Custom 17">
      <a:dk1>
        <a:srgbClr val="262827"/>
      </a:dk1>
      <a:lt1>
        <a:sysClr val="window" lastClr="FFFFFF"/>
      </a:lt1>
      <a:dk2>
        <a:srgbClr val="0093D3"/>
      </a:dk2>
      <a:lt2>
        <a:srgbClr val="EEECE1"/>
      </a:lt2>
      <a:accent1>
        <a:srgbClr val="0092D1"/>
      </a:accent1>
      <a:accent2>
        <a:srgbClr val="CC006B"/>
      </a:accent2>
      <a:accent3>
        <a:srgbClr val="008839"/>
      </a:accent3>
      <a:accent4>
        <a:srgbClr val="3A3C3C"/>
      </a:accent4>
      <a:accent5>
        <a:srgbClr val="4F5151"/>
      </a:accent5>
      <a:accent6>
        <a:srgbClr val="626464"/>
      </a:accent6>
      <a:hlink>
        <a:srgbClr val="00B0F0"/>
      </a:hlink>
      <a:folHlink>
        <a:srgbClr val="0049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11674</TotalTime>
  <Words>3010</Words>
  <Application>Microsoft Office PowerPoint</Application>
  <PresentationFormat>On-screen Show (4:3)</PresentationFormat>
  <Paragraphs>618</Paragraphs>
  <Slides>78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ＭＳ Ｐゴシック</vt:lpstr>
      <vt:lpstr>Algerian</vt:lpstr>
      <vt:lpstr>Arial</vt:lpstr>
      <vt:lpstr>Bauhaus 93</vt:lpstr>
      <vt:lpstr>Calibri</vt:lpstr>
      <vt:lpstr>Comic Sans MS</vt:lpstr>
      <vt:lpstr>Courier</vt:lpstr>
      <vt:lpstr>Courier New</vt:lpstr>
      <vt:lpstr>Elephant</vt:lpstr>
      <vt:lpstr>Gadugi</vt:lpstr>
      <vt:lpstr>Georgia</vt:lpstr>
      <vt:lpstr>Old English Text MT</vt:lpstr>
      <vt:lpstr>Times New Roman</vt:lpstr>
      <vt:lpstr>NITH2010</vt:lpstr>
      <vt:lpstr>Utklipp</vt:lpstr>
      <vt:lpstr>TK1100 Digital Teknologi 3’dje forelesning</vt:lpstr>
      <vt:lpstr>Læringsmål dekket så langt (1)</vt:lpstr>
      <vt:lpstr>Læringsmål (2)</vt:lpstr>
      <vt:lpstr>I dag: Datamaskinarkitektur</vt:lpstr>
      <vt:lpstr>algebra</vt:lpstr>
      <vt:lpstr>Bit og George Boole</vt:lpstr>
      <vt:lpstr>Boolsk algebra</vt:lpstr>
      <vt:lpstr>NOT</vt:lpstr>
      <vt:lpstr>AND og NAND</vt:lpstr>
      <vt:lpstr>Eksempel: AND</vt:lpstr>
      <vt:lpstr>OR og NOR</vt:lpstr>
      <vt:lpstr>Eksempel: OR</vt:lpstr>
      <vt:lpstr>XOR og XNOR</vt:lpstr>
      <vt:lpstr>Eksempel: XOR</vt:lpstr>
      <vt:lpstr>Praktisk eksempel: Half adder</vt:lpstr>
      <vt:lpstr>Praktisk eksempel: Full adder</vt:lpstr>
      <vt:lpstr>Praktisk eksempel: 8 bits full adder</vt:lpstr>
      <vt:lpstr>Sekvensiell vs Kombinatorisk</vt:lpstr>
      <vt:lpstr>Boolean som datatype</vt:lpstr>
      <vt:lpstr>Programmering</vt:lpstr>
      <vt:lpstr>Datamaskin arkitektur</vt:lpstr>
      <vt:lpstr>Von Neumann modellen: opened</vt:lpstr>
      <vt:lpstr>Software vs Hardware</vt:lpstr>
      <vt:lpstr>Hovedkort ca 2004 (?)</vt:lpstr>
      <vt:lpstr>Hovedkort 2012</vt:lpstr>
      <vt:lpstr>Central Processing Unit</vt:lpstr>
      <vt:lpstr>Klassifikasjon</vt:lpstr>
      <vt:lpstr>Produsenter</vt:lpstr>
      <vt:lpstr>Tungregning</vt:lpstr>
      <vt:lpstr>Embedded systems</vt:lpstr>
      <vt:lpstr>Mobiltelefoner</vt:lpstr>
      <vt:lpstr>Desktop ≈ x86</vt:lpstr>
      <vt:lpstr>x86 instruksjonsett (CISC)</vt:lpstr>
      <vt:lpstr>Graphics Processing Unit</vt:lpstr>
      <vt:lpstr>LA OSS DESIGNE EN ENKEL DATAMASKIN!</vt:lpstr>
      <vt:lpstr>Hva var arkitektur?</vt:lpstr>
      <vt:lpstr>Register</vt:lpstr>
      <vt:lpstr>PrimRisc v. 0.1 layout </vt:lpstr>
      <vt:lpstr>Register-«filen»</vt:lpstr>
      <vt:lpstr>Instruksjoner</vt:lpstr>
      <vt:lpstr>Eksempel på et program i minnet</vt:lpstr>
      <vt:lpstr>Test</vt:lpstr>
      <vt:lpstr>Analyse/Kritikk av PrimRISC 1</vt:lpstr>
      <vt:lpstr>Kritikk 2</vt:lpstr>
      <vt:lpstr>Teknikker og begreper</vt:lpstr>
      <vt:lpstr>System-klokken (Hz)</vt:lpstr>
      <vt:lpstr>Fetch-Execute-syklusen</vt:lpstr>
      <vt:lpstr>Ex: MIPS</vt:lpstr>
      <vt:lpstr>Pipelining</vt:lpstr>
      <vt:lpstr>Superskalaritet</vt:lpstr>
      <vt:lpstr>Flere «kjerner»</vt:lpstr>
      <vt:lpstr>CPU vs DRAM</vt:lpstr>
      <vt:lpstr>Minne-hierarkiet</vt:lpstr>
      <vt:lpstr>Cache</vt:lpstr>
      <vt:lpstr>Cache</vt:lpstr>
      <vt:lpstr>Pentium (IA32) layout (forenklet)</vt:lpstr>
      <vt:lpstr>Sandy Bridge</vt:lpstr>
      <vt:lpstr>Litt mer om isa:  Java Bytekode (32 bit)</vt:lpstr>
      <vt:lpstr>JVM ISA: Format</vt:lpstr>
      <vt:lpstr>JVM: 226 instruksjoner</vt:lpstr>
      <vt:lpstr>Eksempel: JVM (Java RunTime Enviroment)</vt:lpstr>
      <vt:lpstr>Eksempel:  Kode og klasse</vt:lpstr>
      <vt:lpstr>Klassefilen (1)</vt:lpstr>
      <vt:lpstr>Klassefilen (2)</vt:lpstr>
      <vt:lpstr>Byte-koden</vt:lpstr>
      <vt:lpstr>Java bytecode vs x86 instruksjoner</vt:lpstr>
      <vt:lpstr>X86 – Grunnleggende Opkode-rom</vt:lpstr>
      <vt:lpstr>MOV (386-&gt;) – mod-reg-r/m</vt:lpstr>
      <vt:lpstr>386 registre (IA32) - brukerprogram</vt:lpstr>
      <vt:lpstr>X86-64 registre</vt:lpstr>
      <vt:lpstr>Abstraksjon</vt:lpstr>
      <vt:lpstr>Forskjeller på x86 16, 32 og 64 bit?</vt:lpstr>
      <vt:lpstr>Avslutning</vt:lpstr>
      <vt:lpstr>Poeng</vt:lpstr>
      <vt:lpstr>Flere poeng</vt:lpstr>
      <vt:lpstr>Flere poeng</vt:lpstr>
      <vt:lpstr>Hva skal vi kunne?</vt:lpstr>
      <vt:lpstr>Hva skal vi kunne?</vt:lpstr>
    </vt:vector>
  </TitlesOfParts>
  <Company>NITH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TK1100 Digital Teknologi Fjerde forelesning</dc:title>
  <dc:creator>Bjørn Olav Listog</dc:creator>
  <cp:keywords>NITH;TK1100</cp:keywords>
  <cp:lastModifiedBy>Ostby, Bengt</cp:lastModifiedBy>
  <cp:revision>208</cp:revision>
  <dcterms:created xsi:type="dcterms:W3CDTF">2011-09-19T11:42:48Z</dcterms:created>
  <dcterms:modified xsi:type="dcterms:W3CDTF">2018-09-26T05:38:27Z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1vCPKOOxLunFsDygit9QYKWQ4ShbMjKR6PjlQ1Ji3be8</vt:lpwstr>
  </property>
  <property fmtid="{D5CDD505-2E9C-101B-9397-08002B2CF9AE}" pid="3" name="Google.Documents.RevisionId">
    <vt:lpwstr>11964808347314938961</vt:lpwstr>
  </property>
  <property fmtid="{D5CDD505-2E9C-101B-9397-08002B2CF9AE}" pid="4" name="Google.Documents.PreviousRevisionId">
    <vt:lpwstr>05566193239197341256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